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8"/>
  </p:notesMasterIdLst>
  <p:sldIdLst>
    <p:sldId id="256" r:id="rId2"/>
    <p:sldId id="334" r:id="rId3"/>
    <p:sldId id="358" r:id="rId4"/>
    <p:sldId id="388" r:id="rId5"/>
    <p:sldId id="389" r:id="rId6"/>
    <p:sldId id="387" r:id="rId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78838" autoAdjust="0"/>
  </p:normalViewPr>
  <p:slideViewPr>
    <p:cSldViewPr>
      <p:cViewPr varScale="1">
        <p:scale>
          <a:sx n="69" d="100"/>
          <a:sy n="69" d="100"/>
        </p:scale>
        <p:origin x="-20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pitchFamily="2" charset="-122"/>
              </a:defRPr>
            </a:lvl1pPr>
          </a:lstStyle>
          <a:p>
            <a:pPr>
              <a:defRPr/>
            </a:pPr>
            <a:fld id="{CA718A6E-75BA-4BB5-84DE-229714F0CB71}" type="datetimeFigureOut">
              <a:rPr lang="zh-CN" altLang="en-US"/>
              <a:pPr>
                <a:defRPr/>
              </a:pPr>
              <a:t>2017/2/9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宋体" pitchFamily="2" charset="-122"/>
              </a:defRPr>
            </a:lvl1pPr>
          </a:lstStyle>
          <a:p>
            <a:pPr>
              <a:defRPr/>
            </a:pPr>
            <a:fld id="{8B88E2D2-E83B-49F7-956B-2794D2EE038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ctrTitle"/>
          </p:nvPr>
        </p:nvSpPr>
        <p:spPr>
          <a:xfrm>
            <a:off x="0" y="1773238"/>
            <a:ext cx="9144000" cy="719137"/>
          </a:xfrm>
          <a:effectLst>
            <a:outerShdw dist="35921" dir="2700000" algn="ctr" rotWithShape="0">
              <a:schemeClr val="bg2"/>
            </a:outerShdw>
          </a:effectLst>
        </p:spPr>
        <p:txBody>
          <a:bodyPr/>
          <a:lstStyle>
            <a:lvl1pPr>
              <a:defRPr sz="4000" b="1">
                <a:solidFill>
                  <a:srgbClr val="000066"/>
                </a:solidFill>
              </a:defRPr>
            </a:lvl1pPr>
          </a:lstStyle>
          <a:p>
            <a:r>
              <a:rPr lang="zh-CN" altLang="en-US"/>
              <a:t>单击此处编辑母版标题样式</a:t>
            </a:r>
          </a:p>
        </p:txBody>
      </p:sp>
      <p:sp>
        <p:nvSpPr>
          <p:cNvPr id="97283" name="Rectangle 3"/>
          <p:cNvSpPr>
            <a:spLocks noGrp="1" noChangeArrowheads="1"/>
          </p:cNvSpPr>
          <p:nvPr>
            <p:ph type="subTitle" idx="1"/>
          </p:nvPr>
        </p:nvSpPr>
        <p:spPr>
          <a:xfrm>
            <a:off x="0" y="2924175"/>
            <a:ext cx="9144000" cy="649288"/>
          </a:xfrm>
        </p:spPr>
        <p:txBody>
          <a:bodyPr/>
          <a:lstStyle>
            <a:lvl1pPr marL="0" indent="0" algn="ctr">
              <a:buFontTx/>
              <a:buNone/>
              <a:defRPr sz="2400" b="1">
                <a:solidFill>
                  <a:srgbClr val="00FFFF"/>
                </a:solidFill>
              </a:defRPr>
            </a:lvl1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8"/>
            <a:ext cx="22860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0" y="274638"/>
            <a:ext cx="67056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0" y="274638"/>
            <a:ext cx="9144000" cy="7064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0" y="274638"/>
            <a:ext cx="9144000" cy="7064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972"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Lst>
  <p:txStyles>
    <p:titleStyle>
      <a:lvl1pPr algn="ctr" rtl="0" eaLnBrk="0" fontAlgn="base" hangingPunct="0">
        <a:spcBef>
          <a:spcPct val="0"/>
        </a:spcBef>
        <a:spcAft>
          <a:spcPct val="0"/>
        </a:spcAft>
        <a:defRPr sz="2800">
          <a:solidFill>
            <a:schemeClr val="bg1"/>
          </a:solidFill>
          <a:latin typeface="+mj-lt"/>
          <a:ea typeface="+mj-ea"/>
          <a:cs typeface="+mj-cs"/>
        </a:defRPr>
      </a:lvl1pPr>
      <a:lvl2pPr algn="ctr" rtl="0" eaLnBrk="0" fontAlgn="base" hangingPunct="0">
        <a:spcBef>
          <a:spcPct val="0"/>
        </a:spcBef>
        <a:spcAft>
          <a:spcPct val="0"/>
        </a:spcAft>
        <a:defRPr sz="2800">
          <a:solidFill>
            <a:schemeClr val="bg1"/>
          </a:solidFill>
          <a:latin typeface="Arial" charset="0"/>
          <a:ea typeface="黑体" pitchFamily="2" charset="-122"/>
        </a:defRPr>
      </a:lvl2pPr>
      <a:lvl3pPr algn="ctr" rtl="0" eaLnBrk="0" fontAlgn="base" hangingPunct="0">
        <a:spcBef>
          <a:spcPct val="0"/>
        </a:spcBef>
        <a:spcAft>
          <a:spcPct val="0"/>
        </a:spcAft>
        <a:defRPr sz="2800">
          <a:solidFill>
            <a:schemeClr val="bg1"/>
          </a:solidFill>
          <a:latin typeface="Arial" charset="0"/>
          <a:ea typeface="黑体" pitchFamily="2" charset="-122"/>
        </a:defRPr>
      </a:lvl3pPr>
      <a:lvl4pPr algn="ctr" rtl="0" eaLnBrk="0" fontAlgn="base" hangingPunct="0">
        <a:spcBef>
          <a:spcPct val="0"/>
        </a:spcBef>
        <a:spcAft>
          <a:spcPct val="0"/>
        </a:spcAft>
        <a:defRPr sz="2800">
          <a:solidFill>
            <a:schemeClr val="bg1"/>
          </a:solidFill>
          <a:latin typeface="Arial" charset="0"/>
          <a:ea typeface="黑体" pitchFamily="2" charset="-122"/>
        </a:defRPr>
      </a:lvl4pPr>
      <a:lvl5pPr algn="ctr" rtl="0" eaLnBrk="0" fontAlgn="base" hangingPunct="0">
        <a:spcBef>
          <a:spcPct val="0"/>
        </a:spcBef>
        <a:spcAft>
          <a:spcPct val="0"/>
        </a:spcAft>
        <a:defRPr sz="2800">
          <a:solidFill>
            <a:schemeClr val="bg1"/>
          </a:solidFill>
          <a:latin typeface="Arial" charset="0"/>
          <a:ea typeface="黑体" pitchFamily="2" charset="-122"/>
        </a:defRPr>
      </a:lvl5pPr>
      <a:lvl6pPr marL="457200" algn="ctr" rtl="0" fontAlgn="base">
        <a:spcBef>
          <a:spcPct val="0"/>
        </a:spcBef>
        <a:spcAft>
          <a:spcPct val="0"/>
        </a:spcAft>
        <a:defRPr sz="2800">
          <a:solidFill>
            <a:schemeClr val="bg1"/>
          </a:solidFill>
          <a:latin typeface="Arial" charset="0"/>
          <a:ea typeface="黑体" pitchFamily="2" charset="-122"/>
        </a:defRPr>
      </a:lvl6pPr>
      <a:lvl7pPr marL="914400" algn="ctr" rtl="0" fontAlgn="base">
        <a:spcBef>
          <a:spcPct val="0"/>
        </a:spcBef>
        <a:spcAft>
          <a:spcPct val="0"/>
        </a:spcAft>
        <a:defRPr sz="2800">
          <a:solidFill>
            <a:schemeClr val="bg1"/>
          </a:solidFill>
          <a:latin typeface="Arial" charset="0"/>
          <a:ea typeface="黑体" pitchFamily="2" charset="-122"/>
        </a:defRPr>
      </a:lvl7pPr>
      <a:lvl8pPr marL="1371600" algn="ctr" rtl="0" fontAlgn="base">
        <a:spcBef>
          <a:spcPct val="0"/>
        </a:spcBef>
        <a:spcAft>
          <a:spcPct val="0"/>
        </a:spcAft>
        <a:defRPr sz="2800">
          <a:solidFill>
            <a:schemeClr val="bg1"/>
          </a:solidFill>
          <a:latin typeface="Arial" charset="0"/>
          <a:ea typeface="黑体" pitchFamily="2" charset="-122"/>
        </a:defRPr>
      </a:lvl8pPr>
      <a:lvl9pPr marL="1828800" algn="ctr" rtl="0" fontAlgn="base">
        <a:spcBef>
          <a:spcPct val="0"/>
        </a:spcBef>
        <a:spcAft>
          <a:spcPct val="0"/>
        </a:spcAft>
        <a:defRPr sz="28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subTitle" idx="1"/>
          </p:nvPr>
        </p:nvSpPr>
        <p:spPr>
          <a:xfrm>
            <a:off x="0" y="1500174"/>
            <a:ext cx="9144000" cy="1081087"/>
          </a:xfrm>
        </p:spPr>
        <p:txBody>
          <a:bodyPr/>
          <a:lstStyle/>
          <a:p>
            <a:pPr>
              <a:defRPr/>
            </a:pPr>
            <a:r>
              <a:rPr lang="zh-CN" altLang="en-US" sz="3200" dirty="0" smtClean="0">
                <a:solidFill>
                  <a:schemeClr val="tx1"/>
                </a:solidFill>
              </a:rPr>
              <a:t>中国社会科学院世界经济与政治研究所</a:t>
            </a:r>
            <a:endParaRPr lang="en-US" altLang="zh-CN" sz="3200" dirty="0" smtClean="0">
              <a:solidFill>
                <a:schemeClr val="tx1"/>
              </a:solidFill>
            </a:endParaRPr>
          </a:p>
          <a:p>
            <a:pPr>
              <a:defRPr/>
            </a:pPr>
            <a:r>
              <a:rPr lang="zh-CN" altLang="en-US" sz="3200" dirty="0" smtClean="0">
                <a:solidFill>
                  <a:schemeClr val="tx1"/>
                </a:solidFill>
              </a:rPr>
              <a:t>异质性有效汇率</a:t>
            </a:r>
            <a:r>
              <a:rPr lang="en-US" altLang="zh-CN" sz="3200" dirty="0" smtClean="0">
                <a:solidFill>
                  <a:schemeClr val="tx1"/>
                </a:solidFill>
              </a:rPr>
              <a:t>(</a:t>
            </a:r>
            <a:r>
              <a:rPr lang="en-US" altLang="zh-CN" sz="2800" dirty="0" smtClean="0">
                <a:solidFill>
                  <a:schemeClr val="tx1"/>
                </a:solidFill>
                <a:latin typeface="Times New Roman" pitchFamily="18" charset="0"/>
                <a:cs typeface="Times New Roman" pitchFamily="18" charset="0"/>
              </a:rPr>
              <a:t>HEER</a:t>
            </a:r>
            <a:r>
              <a:rPr lang="en-US" altLang="zh-CN" sz="3200" dirty="0" smtClean="0">
                <a:solidFill>
                  <a:schemeClr val="tx1"/>
                </a:solidFill>
              </a:rPr>
              <a:t>)</a:t>
            </a:r>
            <a:r>
              <a:rPr lang="zh-CN" altLang="en-US" sz="3200" dirty="0" smtClean="0">
                <a:solidFill>
                  <a:schemeClr val="tx1"/>
                </a:solidFill>
              </a:rPr>
              <a:t>编制研讨会</a:t>
            </a:r>
            <a:endParaRPr lang="en-US" altLang="zh-CN" sz="3200" b="0" dirty="0" smtClean="0">
              <a:solidFill>
                <a:schemeClr val="tx1"/>
              </a:solidFill>
              <a:latin typeface="华文楷体" pitchFamily="2" charset="-122"/>
              <a:ea typeface="华文楷体" pitchFamily="2" charset="-122"/>
            </a:endParaRPr>
          </a:p>
          <a:p>
            <a:pPr eaLnBrk="1" hangingPunct="1">
              <a:lnSpc>
                <a:spcPct val="80000"/>
              </a:lnSpc>
              <a:defRPr/>
            </a:pPr>
            <a:endParaRPr lang="en-US" altLang="zh-CN" sz="3200" b="0" dirty="0" smtClean="0">
              <a:solidFill>
                <a:schemeClr val="bg1"/>
              </a:solidFill>
              <a:latin typeface="华文楷体" pitchFamily="2" charset="-122"/>
              <a:ea typeface="华文楷体" pitchFamily="2" charset="-122"/>
            </a:endParaRPr>
          </a:p>
          <a:p>
            <a:pPr eaLnBrk="1" hangingPunct="1">
              <a:lnSpc>
                <a:spcPct val="80000"/>
              </a:lnSpc>
              <a:defRPr/>
            </a:pPr>
            <a:endParaRPr lang="en-US" altLang="zh-CN" sz="3200" b="0" dirty="0" smtClean="0">
              <a:solidFill>
                <a:schemeClr val="bg1"/>
              </a:solidFill>
              <a:latin typeface="华文楷体" pitchFamily="2" charset="-122"/>
              <a:ea typeface="华文楷体" pitchFamily="2" charset="-122"/>
            </a:endParaRPr>
          </a:p>
          <a:p>
            <a:pPr eaLnBrk="1" hangingPunct="1">
              <a:lnSpc>
                <a:spcPct val="80000"/>
              </a:lnSpc>
              <a:defRPr/>
            </a:pPr>
            <a:endParaRPr lang="en-US" altLang="zh-CN" sz="3200" b="0" dirty="0" smtClean="0">
              <a:solidFill>
                <a:schemeClr val="bg1"/>
              </a:solidFill>
              <a:latin typeface="华文楷体" pitchFamily="2" charset="-122"/>
              <a:ea typeface="华文楷体" pitchFamily="2" charset="-122"/>
            </a:endParaRPr>
          </a:p>
          <a:p>
            <a:pPr eaLnBrk="1" hangingPunct="1">
              <a:lnSpc>
                <a:spcPct val="80000"/>
              </a:lnSpc>
              <a:defRPr/>
            </a:pPr>
            <a:r>
              <a:rPr lang="zh-CN" altLang="en-US" sz="3200" b="0" dirty="0" smtClean="0">
                <a:solidFill>
                  <a:schemeClr val="bg1"/>
                </a:solidFill>
                <a:latin typeface="华文楷体" pitchFamily="2" charset="-122"/>
                <a:ea typeface="华文楷体" pitchFamily="2" charset="-122"/>
              </a:rPr>
              <a:t>上海对外经贸大学</a:t>
            </a:r>
            <a:endParaRPr lang="en-US" altLang="zh-CN" sz="3200" b="0" dirty="0" smtClean="0">
              <a:solidFill>
                <a:schemeClr val="bg1"/>
              </a:solidFill>
              <a:latin typeface="华文楷体" pitchFamily="2" charset="-122"/>
              <a:ea typeface="华文楷体" pitchFamily="2" charset="-122"/>
            </a:endParaRPr>
          </a:p>
          <a:p>
            <a:pPr eaLnBrk="1" hangingPunct="1">
              <a:lnSpc>
                <a:spcPct val="80000"/>
              </a:lnSpc>
              <a:defRPr/>
            </a:pPr>
            <a:r>
              <a:rPr lang="zh-CN" altLang="en-US" sz="3200" b="0" dirty="0" smtClean="0">
                <a:solidFill>
                  <a:schemeClr val="bg1"/>
                </a:solidFill>
                <a:latin typeface="华文楷体" pitchFamily="2" charset="-122"/>
                <a:ea typeface="华文楷体" pitchFamily="2" charset="-122"/>
              </a:rPr>
              <a:t>国际经贸学院</a:t>
            </a:r>
            <a:endParaRPr lang="en-US" altLang="zh-CN" sz="3200" b="0" dirty="0" smtClean="0">
              <a:solidFill>
                <a:schemeClr val="bg1"/>
              </a:solidFill>
              <a:latin typeface="华文楷体" pitchFamily="2" charset="-122"/>
              <a:ea typeface="华文楷体" pitchFamily="2" charset="-122"/>
            </a:endParaRPr>
          </a:p>
          <a:p>
            <a:pPr eaLnBrk="1" hangingPunct="1">
              <a:lnSpc>
                <a:spcPct val="80000"/>
              </a:lnSpc>
              <a:defRPr/>
            </a:pPr>
            <a:r>
              <a:rPr lang="zh-CN" altLang="en-US" sz="3200" b="0" dirty="0" smtClean="0">
                <a:solidFill>
                  <a:schemeClr val="bg1"/>
                </a:solidFill>
                <a:latin typeface="华文楷体" pitchFamily="2" charset="-122"/>
                <a:ea typeface="华文楷体" pitchFamily="2" charset="-122"/>
              </a:rPr>
              <a:t>史龙祥</a:t>
            </a:r>
            <a:endParaRPr lang="en-US" altLang="zh-CN" sz="3200" b="0" dirty="0" smtClean="0">
              <a:solidFill>
                <a:schemeClr val="bg1"/>
              </a:solidFill>
              <a:latin typeface="华文楷体" pitchFamily="2" charset="-122"/>
              <a:ea typeface="华文楷体" pitchFamily="2" charset="-122"/>
            </a:endParaRPr>
          </a:p>
          <a:p>
            <a:pPr eaLnBrk="1" hangingPunct="1">
              <a:lnSpc>
                <a:spcPct val="80000"/>
              </a:lnSpc>
              <a:defRPr/>
            </a:pPr>
            <a:r>
              <a:rPr lang="zh-CN" altLang="en-US" b="0" dirty="0" smtClean="0">
                <a:latin typeface="华文楷体" pitchFamily="2" charset="-122"/>
                <a:ea typeface="华文楷体" pitchFamily="2" charset="-122"/>
              </a:rPr>
              <a:t>                                </a:t>
            </a:r>
          </a:p>
        </p:txBody>
      </p:sp>
      <p:pic>
        <p:nvPicPr>
          <p:cNvPr id="5123" name="内容占位符 7" descr="上海对外经贸大学标志.jpg"/>
          <p:cNvPicPr>
            <a:picLocks noChangeAspect="1"/>
          </p:cNvPicPr>
          <p:nvPr/>
        </p:nvPicPr>
        <p:blipFill>
          <a:blip r:embed="rId2"/>
          <a:srcRect/>
          <a:stretch>
            <a:fillRect/>
          </a:stretch>
        </p:blipFill>
        <p:spPr bwMode="auto">
          <a:xfrm>
            <a:off x="0" y="0"/>
            <a:ext cx="2700338" cy="1484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r>
              <a:rPr lang="en-US" altLang="zh-CN" sz="3200" smtClean="0"/>
              <a:t/>
            </a:r>
            <a:br>
              <a:rPr lang="en-US" altLang="zh-CN" sz="3200" smtClean="0"/>
            </a:br>
            <a:endParaRPr lang="zh-CN" altLang="en-US" sz="3200" smtClean="0"/>
          </a:p>
        </p:txBody>
      </p:sp>
      <p:sp>
        <p:nvSpPr>
          <p:cNvPr id="16387" name="内容占位符 2"/>
          <p:cNvSpPr>
            <a:spLocks noGrp="1"/>
          </p:cNvSpPr>
          <p:nvPr>
            <p:ph idx="1"/>
          </p:nvPr>
        </p:nvSpPr>
        <p:spPr>
          <a:xfrm>
            <a:off x="428625" y="1214438"/>
            <a:ext cx="8358188" cy="4525962"/>
          </a:xfrm>
        </p:spPr>
        <p:txBody>
          <a:bodyPr/>
          <a:lstStyle/>
          <a:p>
            <a:pPr>
              <a:defRPr/>
            </a:pPr>
            <a:r>
              <a:rPr lang="zh-CN" altLang="en-US" sz="2800" b="1" dirty="0" smtClean="0">
                <a:latin typeface="+mn-ea"/>
              </a:rPr>
              <a:t>一、数据之于科学研究正变得日益重要</a:t>
            </a:r>
            <a:endParaRPr lang="en-US" altLang="zh-CN" sz="2800" b="1" dirty="0" smtClean="0">
              <a:latin typeface="+mn-ea"/>
            </a:endParaRPr>
          </a:p>
          <a:p>
            <a:pPr>
              <a:defRPr/>
            </a:pPr>
            <a:r>
              <a:rPr lang="zh-CN" altLang="en-US" sz="2800" dirty="0" smtClean="0">
                <a:latin typeface="+mn-ea"/>
              </a:rPr>
              <a:t>  数据是大量信息的集合体，通过统计和计量方法的使用，可以挖掘出具有一般性的规律。身处大数据时代，科学研究对数据可得性、质量、处理的需求正变得更为迫切。</a:t>
            </a:r>
            <a:endParaRPr lang="en-US" altLang="zh-CN" sz="2800" dirty="0" smtClean="0">
              <a:latin typeface="+mn-ea"/>
            </a:endParaRPr>
          </a:p>
          <a:p>
            <a:pPr>
              <a:defRPr/>
            </a:pPr>
            <a:r>
              <a:rPr lang="zh-CN" altLang="en-US" sz="2800" dirty="0" smtClean="0">
                <a:latin typeface="+mn-ea"/>
              </a:rPr>
              <a:t>  从论文发表的角度来看，在其他方面基本相同的条件下，一篇具有新颖数据的学术论文更容易被期刊接受。</a:t>
            </a:r>
            <a:endParaRPr lang="en-US" altLang="zh-CN" sz="2800" dirty="0" smtClean="0">
              <a:latin typeface="+mn-ea"/>
            </a:endParaRPr>
          </a:p>
          <a:p>
            <a:pPr>
              <a:defRPr/>
            </a:pPr>
            <a:r>
              <a:rPr lang="en-US" altLang="zh-CN" sz="2800" dirty="0" smtClean="0">
                <a:latin typeface="+mn-ea"/>
              </a:rPr>
              <a:t>  </a:t>
            </a:r>
            <a:r>
              <a:rPr lang="zh-CN" altLang="en-US" sz="2800" dirty="0" smtClean="0">
                <a:latin typeface="+mn-ea"/>
              </a:rPr>
              <a:t>由此，</a:t>
            </a:r>
            <a:r>
              <a:rPr lang="en-US" altLang="zh-CN" sz="2800" dirty="0" smtClean="0">
                <a:latin typeface="+mn-ea"/>
              </a:rPr>
              <a:t>HEER</a:t>
            </a:r>
            <a:r>
              <a:rPr lang="zh-CN" altLang="en-US" sz="2800" dirty="0" smtClean="0">
                <a:latin typeface="+mn-ea"/>
              </a:rPr>
              <a:t>数据库的创建无论对于推动学术研究还是论文发表均具有重要意义。</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endParaRPr lang="zh-CN" altLang="en-US" smtClean="0"/>
          </a:p>
        </p:txBody>
      </p:sp>
      <p:sp>
        <p:nvSpPr>
          <p:cNvPr id="16387" name="内容占位符 2"/>
          <p:cNvSpPr>
            <a:spLocks noGrp="1"/>
          </p:cNvSpPr>
          <p:nvPr>
            <p:ph idx="1"/>
          </p:nvPr>
        </p:nvSpPr>
        <p:spPr>
          <a:xfrm>
            <a:off x="714375" y="1357313"/>
            <a:ext cx="8229600" cy="4525962"/>
          </a:xfrm>
        </p:spPr>
        <p:txBody>
          <a:bodyPr/>
          <a:lstStyle/>
          <a:p>
            <a:pPr>
              <a:defRPr/>
            </a:pPr>
            <a:r>
              <a:rPr lang="zh-CN" altLang="en-US" sz="2800" b="1" dirty="0" smtClean="0">
                <a:latin typeface="+mn-ea"/>
              </a:rPr>
              <a:t>二、</a:t>
            </a:r>
            <a:r>
              <a:rPr lang="en-US" altLang="zh-CN" sz="2800" dirty="0" smtClean="0">
                <a:latin typeface="Times New Roman" pitchFamily="18" charset="0"/>
                <a:cs typeface="Times New Roman" pitchFamily="18" charset="0"/>
              </a:rPr>
              <a:t>HEER</a:t>
            </a:r>
            <a:r>
              <a:rPr lang="zh-CN" altLang="en-US" sz="2800" b="1" dirty="0" smtClean="0">
                <a:latin typeface="+mn-ea"/>
              </a:rPr>
              <a:t>编制过程中可能存在的问题</a:t>
            </a:r>
            <a:endParaRPr lang="en-US" altLang="zh-CN" sz="2800" b="1" dirty="0" smtClean="0">
              <a:latin typeface="+mn-ea"/>
            </a:endParaRPr>
          </a:p>
          <a:p>
            <a:pPr>
              <a:defRPr/>
            </a:pPr>
            <a:r>
              <a:rPr lang="zh-CN" altLang="en-US" sz="2800" dirty="0" smtClean="0"/>
              <a:t>    </a:t>
            </a:r>
            <a:r>
              <a:rPr lang="en-US" altLang="zh-CN" sz="2800" dirty="0" smtClean="0"/>
              <a:t>1.</a:t>
            </a:r>
            <a:r>
              <a:rPr lang="zh-CN" altLang="en-US" sz="2800" dirty="0" smtClean="0"/>
              <a:t>对于</a:t>
            </a:r>
            <a:r>
              <a:rPr lang="en-US" altLang="zh-CN" sz="2800" dirty="0" smtClean="0">
                <a:latin typeface="Times New Roman" pitchFamily="18" charset="0"/>
                <a:cs typeface="Times New Roman" pitchFamily="18" charset="0"/>
              </a:rPr>
              <a:t>IEER</a:t>
            </a:r>
            <a:r>
              <a:rPr lang="zh-CN" altLang="en-US" sz="2800" dirty="0" smtClean="0"/>
              <a:t>而言，编制过程</a:t>
            </a:r>
            <a:r>
              <a:rPr lang="zh-CN" altLang="en-US" sz="2800" dirty="0" smtClean="0"/>
              <a:t>虽然已对</a:t>
            </a:r>
            <a:r>
              <a:rPr lang="zh-CN" altLang="en-US" sz="2800" dirty="0" smtClean="0"/>
              <a:t>未采用行业价格指数的原因作出说明，笔者仍然认为需要根据</a:t>
            </a:r>
            <a:r>
              <a:rPr lang="zh-CN" altLang="en-US" sz="2800" dirty="0" smtClean="0">
                <a:solidFill>
                  <a:schemeClr val="tx1"/>
                </a:solidFill>
                <a:latin typeface="+mn-lt"/>
                <a:ea typeface="+mn-ea"/>
                <a:cs typeface="+mn-cs"/>
              </a:rPr>
              <a:t>行业层面的价格指数构建有效汇率，从而真正实现行业层面的实际有效汇率。</a:t>
            </a:r>
            <a:endParaRPr lang="en-US" altLang="zh-CN" sz="2800" dirty="0" smtClean="0">
              <a:solidFill>
                <a:schemeClr val="tx1"/>
              </a:solidFill>
              <a:latin typeface="+mn-lt"/>
              <a:ea typeface="+mn-ea"/>
              <a:cs typeface="+mn-cs"/>
            </a:endParaRPr>
          </a:p>
          <a:p>
            <a:pPr>
              <a:defRPr/>
            </a:pPr>
            <a:r>
              <a:rPr lang="zh-CN" altLang="en-US" sz="2800" dirty="0" smtClean="0"/>
              <a:t>    </a:t>
            </a:r>
            <a:endParaRPr lang="en-US" altLang="zh-CN" sz="28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800" dirty="0" smtClean="0">
                <a:latin typeface="+mn-ea"/>
              </a:rPr>
              <a:t>    2</a:t>
            </a:r>
            <a:r>
              <a:rPr lang="en-US" altLang="zh-CN" sz="2800" dirty="0" smtClean="0">
                <a:latin typeface="+mn-ea"/>
              </a:rPr>
              <a:t>.</a:t>
            </a:r>
            <a:r>
              <a:rPr lang="zh-CN" altLang="en-US" sz="2800" dirty="0" smtClean="0">
                <a:latin typeface="+mn-ea"/>
              </a:rPr>
              <a:t>由于企业现实经济活动的复杂性，需要对</a:t>
            </a:r>
            <a:r>
              <a:rPr lang="en-US" altLang="zh-CN" sz="2800" dirty="0" smtClean="0">
                <a:latin typeface="Times New Roman" pitchFamily="18" charset="0"/>
                <a:cs typeface="Times New Roman" pitchFamily="18" charset="0"/>
              </a:rPr>
              <a:t>FEER</a:t>
            </a:r>
            <a:r>
              <a:rPr lang="zh-CN" altLang="en-US" sz="2800" dirty="0" smtClean="0">
                <a:latin typeface="+mn-ea"/>
              </a:rPr>
              <a:t>进行更为细致的讨论。例如，</a:t>
            </a:r>
            <a:r>
              <a:rPr lang="en-US" altLang="zh-CN" sz="2800" dirty="0" smtClean="0">
                <a:latin typeface="+mn-ea"/>
              </a:rPr>
              <a:t>2006</a:t>
            </a:r>
            <a:r>
              <a:rPr lang="zh-CN" altLang="en-US" sz="2800" dirty="0" smtClean="0">
                <a:latin typeface="+mn-ea"/>
              </a:rPr>
              <a:t>至</a:t>
            </a:r>
            <a:r>
              <a:rPr lang="en-US" altLang="zh-CN" sz="2800" dirty="0" smtClean="0">
                <a:latin typeface="+mn-ea"/>
              </a:rPr>
              <a:t>2008</a:t>
            </a:r>
            <a:r>
              <a:rPr lang="zh-CN" altLang="en-US" sz="2800" dirty="0" smtClean="0">
                <a:latin typeface="+mn-ea"/>
              </a:rPr>
              <a:t>年人民币对美元升值而对欧元贬值，进口来源地为美国的企业成本下降；进口来源地为欧元区的企业成本上升；进口来源地和出口目的地均为美国的企业成本下降而价格竞争力下降；进口来源地和出口目的地均为欧元区的企业成本上升而价格竞争力加强；进口来源地为美国而出口目的地为欧元区的企业成本下降而价格竞争力加强；进口来源地为欧元区而出口目的地为美国的企业成本上升而价格竞争力下降</a:t>
            </a:r>
            <a:r>
              <a:rPr lang="zh-CN" altLang="en-US" sz="2800" dirty="0" smtClean="0">
                <a:latin typeface="+mn-ea"/>
              </a:rPr>
              <a:t>。</a:t>
            </a:r>
            <a:endParaRPr lang="zh-CN" altLang="en-US" sz="2800" dirty="0">
              <a:latin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smtClean="0">
                <a:latin typeface="+mn-ea"/>
              </a:rPr>
              <a:t>    鉴于</a:t>
            </a:r>
            <a:r>
              <a:rPr lang="zh-CN" altLang="en-US" sz="2800" dirty="0" smtClean="0">
                <a:latin typeface="+mn-ea"/>
              </a:rPr>
              <a:t>汇率变动对企业的差异性影响复杂而显著，需要结合进口、出口、进口和</a:t>
            </a:r>
            <a:r>
              <a:rPr lang="zh-CN" altLang="en-US" sz="2800" dirty="0" smtClean="0">
                <a:latin typeface="+mn-ea"/>
              </a:rPr>
              <a:t>出口等类型对企业</a:t>
            </a:r>
            <a:r>
              <a:rPr lang="zh-CN" altLang="en-US" sz="2800" dirty="0" smtClean="0">
                <a:latin typeface="+mn-ea"/>
              </a:rPr>
              <a:t>数据</a:t>
            </a:r>
            <a:r>
              <a:rPr lang="zh-CN" altLang="en-US" sz="2800" dirty="0" smtClean="0">
                <a:latin typeface="+mn-ea"/>
              </a:rPr>
              <a:t>进行细分，以更加科学地反映汇率变动对企业的差异性影响。</a:t>
            </a:r>
            <a:endParaRPr lang="en-US" altLang="zh-CN" sz="2800" dirty="0" smtClean="0">
              <a:latin typeface="+mn-ea"/>
            </a:endParaRPr>
          </a:p>
          <a:p>
            <a:r>
              <a:rPr lang="en-US" altLang="zh-CN" sz="2800" dirty="0" smtClean="0">
                <a:latin typeface="+mn-ea"/>
              </a:rPr>
              <a:t>    3</a:t>
            </a:r>
            <a:r>
              <a:rPr lang="en-US" altLang="zh-CN" sz="2800" dirty="0" smtClean="0">
                <a:latin typeface="+mn-ea"/>
              </a:rPr>
              <a:t>.</a:t>
            </a:r>
            <a:r>
              <a:rPr lang="zh-CN" altLang="en-US" sz="2800" dirty="0" smtClean="0">
                <a:latin typeface="+mn-ea"/>
              </a:rPr>
              <a:t>建议将行业</a:t>
            </a:r>
            <a:r>
              <a:rPr lang="en-US" altLang="zh-CN" sz="2800" dirty="0" smtClean="0">
                <a:latin typeface="+mn-ea"/>
              </a:rPr>
              <a:t>/</a:t>
            </a:r>
            <a:r>
              <a:rPr lang="zh-CN" altLang="en-US" sz="2800" dirty="0" smtClean="0">
                <a:latin typeface="+mn-ea"/>
              </a:rPr>
              <a:t>加总层面基于增加值人民币有效汇率与人民币有效汇率进行对比分析，从中发掘人民币汇率未来的趋势性变化，以突出增加值人民币有效汇率的有效性。</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endParaRPr lang="zh-CN" altLang="en-US" smtClean="0"/>
          </a:p>
        </p:txBody>
      </p:sp>
      <p:sp>
        <p:nvSpPr>
          <p:cNvPr id="3" name="内容占位符 2"/>
          <p:cNvSpPr>
            <a:spLocks noGrp="1"/>
          </p:cNvSpPr>
          <p:nvPr>
            <p:ph idx="1"/>
          </p:nvPr>
        </p:nvSpPr>
        <p:spPr/>
        <p:txBody>
          <a:bodyPr/>
          <a:lstStyle/>
          <a:p>
            <a:pPr>
              <a:defRPr/>
            </a:pPr>
            <a:r>
              <a:rPr lang="en-US" altLang="zh-CN" sz="2800" dirty="0" smtClean="0">
                <a:latin typeface="+mn-ea"/>
              </a:rPr>
              <a:t>    4.</a:t>
            </a:r>
            <a:r>
              <a:rPr lang="zh-CN" altLang="en-US" sz="2800" dirty="0" smtClean="0">
                <a:latin typeface="+mn-ea"/>
              </a:rPr>
              <a:t>在</a:t>
            </a:r>
            <a:r>
              <a:rPr lang="zh-CN" altLang="en-US" sz="2800" dirty="0" smtClean="0"/>
              <a:t>省级层面人民币有效</a:t>
            </a:r>
            <a:r>
              <a:rPr lang="zh-CN" altLang="en-US" sz="2800" dirty="0" smtClean="0"/>
              <a:t>汇率的基础上，测算</a:t>
            </a:r>
            <a:r>
              <a:rPr lang="zh-CN" altLang="en-US" sz="2800" dirty="0" smtClean="0"/>
              <a:t>省级层面</a:t>
            </a:r>
            <a:r>
              <a:rPr lang="zh-CN" altLang="en-US" sz="2800" dirty="0" smtClean="0"/>
              <a:t>人民币实际有效汇率，以进一步提升</a:t>
            </a:r>
            <a:r>
              <a:rPr lang="zh-CN" altLang="en-US" sz="2800" dirty="0" smtClean="0"/>
              <a:t>省级层面</a:t>
            </a:r>
            <a:r>
              <a:rPr lang="zh-CN" altLang="en-US" sz="2800" dirty="0" smtClean="0"/>
              <a:t>人民币汇率的有效性与实用性。</a:t>
            </a:r>
            <a:endParaRPr lang="zh-CN" sz="2800" dirty="0" smtClean="0"/>
          </a:p>
          <a:p>
            <a:pPr>
              <a:defRPr/>
            </a:pPr>
            <a:r>
              <a:rPr lang="en-US" altLang="zh-CN" dirty="0" smtClean="0"/>
              <a:t>   </a:t>
            </a:r>
            <a:endParaRPr lang="zh-CN" altLang="en-US" dirty="0"/>
          </a:p>
        </p:txBody>
      </p:sp>
    </p:spTree>
  </p:cSld>
  <p:clrMapOvr>
    <a:masterClrMapping/>
  </p:clrMapOvr>
</p:sld>
</file>

<file path=ppt/theme/theme1.xml><?xml version="1.0" encoding="utf-8"?>
<a:theme xmlns:a="http://schemas.openxmlformats.org/drawingml/2006/main" name="1_（模版）halfblue">
  <a:themeElements>
    <a:clrScheme name="1_（模版）halfblu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模版）halfblue">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模版）halfblu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模版）halfblu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模版）halfblu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模版）halfblu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模版）halfblu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模版）halfblu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模版）halfblu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模版）halfblu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模版）halfblu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模版）halfblu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模版）halfblu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模版）halfblu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第一章世界贸易组织确立与发展的基础</Template>
  <TotalTime>4030</TotalTime>
  <Words>444</Words>
  <Application>Microsoft Office PowerPoint</Application>
  <PresentationFormat>全屏显示(4:3)</PresentationFormat>
  <Paragraphs>22</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1_（模版）halfblue</vt:lpstr>
      <vt:lpstr>幻灯片 1</vt:lpstr>
      <vt:lpstr> </vt:lpstr>
      <vt:lpstr>幻灯片 3</vt:lpstr>
      <vt:lpstr>幻灯片 4</vt:lpstr>
      <vt:lpstr>幻灯片 5</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世界贸易组织确立与发展的基础</dc:title>
  <dc:creator>lenovo</dc:creator>
  <cp:lastModifiedBy>lenovo</cp:lastModifiedBy>
  <cp:revision>220</cp:revision>
  <dcterms:created xsi:type="dcterms:W3CDTF">2006-08-30T07:58:01Z</dcterms:created>
  <dcterms:modified xsi:type="dcterms:W3CDTF">2017-02-09T14:03:31Z</dcterms:modified>
</cp:coreProperties>
</file>