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sldIdLst>
    <p:sldId id="256" r:id="rId2"/>
    <p:sldId id="259" r:id="rId3"/>
    <p:sldId id="258" r:id="rId4"/>
    <p:sldId id="260" r:id="rId5"/>
    <p:sldId id="262" r:id="rId6"/>
    <p:sldId id="265" r:id="rId7"/>
    <p:sldId id="263" r:id="rId8"/>
    <p:sldId id="264" r:id="rId9"/>
    <p:sldId id="266" r:id="rId10"/>
    <p:sldId id="267" r:id="rId11"/>
    <p:sldId id="268" r:id="rId12"/>
    <p:sldId id="269" r:id="rId13"/>
    <p:sldId id="261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653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726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394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196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68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920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804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47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8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48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577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1561679-7F4D-4B9C-9652-F32C8F65A92A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FA379F4-0E28-4345-8B74-46C91DE5715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09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00051" y="0"/>
            <a:ext cx="10058400" cy="3566160"/>
          </a:xfrm>
        </p:spPr>
        <p:txBody>
          <a:bodyPr>
            <a:normAutofit/>
          </a:bodyPr>
          <a:lstStyle/>
          <a:p>
            <a:pPr algn="ctr"/>
            <a:r>
              <a:rPr lang="zh-CN" altLang="en-US" sz="7200" b="1" dirty="0"/>
              <a:t>异质性有效汇率数据库构建</a:t>
            </a:r>
            <a:r>
              <a:rPr lang="en-US" altLang="zh-CN" sz="7200" b="1" dirty="0"/>
              <a:t>--</a:t>
            </a:r>
            <a:r>
              <a:rPr lang="zh-CN" altLang="en-US" sz="7200" b="1" dirty="0"/>
              <a:t>问题与建议</a:t>
            </a:r>
            <a:endParaRPr lang="zh-CN" altLang="en-US" sz="7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艾洪山（湖南大学）</a:t>
            </a:r>
            <a:endParaRPr lang="en-US" altLang="zh-CN" dirty="0">
              <a:solidFill>
                <a:schemeClr val="tx1"/>
              </a:solidFill>
            </a:endParaRPr>
          </a:p>
          <a:p>
            <a:pPr algn="ctr"/>
            <a:r>
              <a:rPr lang="en-US" altLang="zh-CN" dirty="0">
                <a:solidFill>
                  <a:schemeClr val="tx1"/>
                </a:solidFill>
              </a:rPr>
              <a:t>2016</a:t>
            </a:r>
            <a:r>
              <a:rPr lang="zh-CN" altLang="en-US" dirty="0">
                <a:solidFill>
                  <a:schemeClr val="tx1"/>
                </a:solidFill>
              </a:rPr>
              <a:t>年</a:t>
            </a:r>
            <a:r>
              <a:rPr lang="en-US" altLang="zh-CN" dirty="0">
                <a:solidFill>
                  <a:schemeClr val="tx1"/>
                </a:solidFill>
              </a:rPr>
              <a:t>1</a:t>
            </a:r>
            <a:r>
              <a:rPr lang="zh-CN" altLang="en-US" dirty="0">
                <a:solidFill>
                  <a:schemeClr val="tx1"/>
                </a:solidFill>
              </a:rPr>
              <a:t>月，中国社会科学院</a:t>
            </a:r>
          </a:p>
        </p:txBody>
      </p:sp>
    </p:spTree>
    <p:extLst>
      <p:ext uri="{BB962C8B-B14F-4D97-AF65-F5344CB8AC3E}">
        <p14:creationId xmlns:p14="http://schemas.microsoft.com/office/powerpoint/2010/main" val="2853214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二、有效汇率数据库编制的国际经验借鉴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04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（二）欧元名义有效汇率指数编制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</a:rPr>
              <a:t>、权重的选择</a:t>
            </a: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    进口权重由各篮子货币经济体在欧元区进口总额中的比重决定</a:t>
            </a:r>
            <a:r>
              <a:rPr lang="en-US" altLang="zh-CN" sz="3200" b="1" dirty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出口权重由两部分组成，同样也包括直接出口与“第三国效应”：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532" y="3765699"/>
            <a:ext cx="4225511" cy="852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566" y="5305755"/>
            <a:ext cx="4248945" cy="86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85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二、有效汇率数据库编制的国际经验借鉴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04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（二）欧元名义有效汇率指数编制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</a:rPr>
              <a:t>、权重的选择</a:t>
            </a: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综合考虑进出口因素每个篮子货币经济体的总权重为</a:t>
            </a:r>
            <a:r>
              <a:rPr lang="en-US" altLang="zh-CN" sz="3200" b="1" dirty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              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        </a:t>
            </a:r>
            <a:r>
              <a:rPr lang="zh-CN" altLang="en-US" sz="3200" b="1" dirty="0">
                <a:solidFill>
                  <a:schemeClr val="tx1"/>
                </a:solidFill>
              </a:rPr>
              <a:t>为欧元区的总出口，            为欧元区总进口。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429" y="3633441"/>
            <a:ext cx="6738571" cy="8086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4765627"/>
            <a:ext cx="971550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9275" y="4877667"/>
            <a:ext cx="1028700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1650" y="3128962"/>
            <a:ext cx="10287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40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二、有效汇率数据库编制的国际经验借鉴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044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（二）欧元名义有效汇率指数编制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</a:rPr>
              <a:t>、计算公式的选择</a:t>
            </a: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    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   </a:t>
            </a: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</a:t>
            </a: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 n</a:t>
            </a:r>
            <a:r>
              <a:rPr lang="zh-CN" altLang="en-US" sz="3200" b="1" dirty="0">
                <a:solidFill>
                  <a:schemeClr val="tx1"/>
                </a:solidFill>
              </a:rPr>
              <a:t>代表篮子货币经济体的数量，      欧元与第</a:t>
            </a:r>
            <a:r>
              <a:rPr lang="en-US" altLang="zh-CN" sz="3200" b="1" dirty="0" err="1">
                <a:solidFill>
                  <a:schemeClr val="tx1"/>
                </a:solidFill>
              </a:rPr>
              <a:t>i</a:t>
            </a:r>
            <a:r>
              <a:rPr lang="zh-CN" altLang="en-US" sz="3200" b="1" dirty="0">
                <a:solidFill>
                  <a:schemeClr val="tx1"/>
                </a:solidFill>
              </a:rPr>
              <a:t>种货币的汇率，</a:t>
            </a:r>
            <a:r>
              <a:rPr lang="en-US" altLang="zh-CN" sz="3200" b="1" dirty="0">
                <a:solidFill>
                  <a:schemeClr val="tx1"/>
                </a:solidFill>
              </a:rPr>
              <a:t>Wi</a:t>
            </a:r>
            <a:r>
              <a:rPr lang="zh-CN" altLang="en-US" sz="3200" b="1" dirty="0">
                <a:solidFill>
                  <a:schemeClr val="tx1"/>
                </a:solidFill>
              </a:rPr>
              <a:t>是对经济体</a:t>
            </a:r>
            <a:r>
              <a:rPr lang="en-US" altLang="zh-CN" sz="3200" b="1" dirty="0" err="1">
                <a:solidFill>
                  <a:schemeClr val="tx1"/>
                </a:solidFill>
              </a:rPr>
              <a:t>i</a:t>
            </a:r>
            <a:r>
              <a:rPr lang="zh-CN" altLang="en-US" sz="3200" b="1" dirty="0">
                <a:solidFill>
                  <a:schemeClr val="tx1"/>
                </a:solidFill>
              </a:rPr>
              <a:t>币的总体权重。</a:t>
            </a:r>
          </a:p>
          <a:p>
            <a:pPr marL="0" indent="0">
              <a:buNone/>
            </a:pP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0542" y="3052690"/>
            <a:ext cx="2909831" cy="8406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479" y="4572187"/>
            <a:ext cx="744855" cy="35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801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7279" y="286603"/>
            <a:ext cx="10665229" cy="1450757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三、异质性有效汇率数据库存在的主要问题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（一）未考虑贸易附加值的影响</a:t>
            </a:r>
            <a:endParaRPr lang="en-US" altLang="zh-CN" sz="2800" b="1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        </a:t>
            </a:r>
            <a:r>
              <a:rPr lang="zh-CN" altLang="en-US" sz="2400" dirty="0">
                <a:solidFill>
                  <a:schemeClr val="tx1"/>
                </a:solidFill>
              </a:rPr>
              <a:t>经济全球化进程的加快和新型国际生产体系的发展，以跨国公司为主导的要素全球配置促使全球价值链得到迅猛发展，基于全球价值链的新型国际分工体系已经形成，在这种情形下，全球中间品贸易迅速增长，因此，在构建异质性有效汇率时，应综合考虑全球价值链的影响。</a:t>
            </a:r>
            <a:endParaRPr lang="en-US" altLang="zh-CN" sz="2400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</a:rPr>
              <a:t>（二）消费者价值指数的选择问题</a:t>
            </a:r>
            <a:endParaRPr lang="en-US" altLang="zh-CN" sz="2800" b="1" dirty="0">
              <a:solidFill>
                <a:schemeClr val="tx1"/>
              </a:solidFill>
            </a:endParaRPr>
          </a:p>
          <a:p>
            <a:r>
              <a:rPr lang="en-US" altLang="zh-CN" sz="2800" dirty="0">
                <a:solidFill>
                  <a:schemeClr val="tx1"/>
                </a:solidFill>
              </a:rPr>
              <a:t>       </a:t>
            </a:r>
            <a:r>
              <a:rPr lang="zh-CN" altLang="en-US" sz="2400" dirty="0">
                <a:solidFill>
                  <a:schemeClr val="tx1"/>
                </a:solidFill>
              </a:rPr>
              <a:t>现有构建的部分数据库（如企业数据库）选择消费者价格指数指数</a:t>
            </a:r>
            <a:r>
              <a:rPr lang="en-US" altLang="zh-CN" sz="2400" dirty="0">
                <a:solidFill>
                  <a:schemeClr val="tx1"/>
                </a:solidFill>
              </a:rPr>
              <a:t>(CPI)</a:t>
            </a:r>
            <a:r>
              <a:rPr lang="zh-CN" altLang="en-US" sz="2400" dirty="0">
                <a:solidFill>
                  <a:schemeClr val="tx1"/>
                </a:solidFill>
              </a:rPr>
              <a:t>作为价格平减指数代，但</a:t>
            </a:r>
            <a:r>
              <a:rPr lang="en-US" altLang="zh-CN" sz="2400" dirty="0">
                <a:solidFill>
                  <a:schemeClr val="tx1"/>
                </a:solidFill>
              </a:rPr>
              <a:t>C PI</a:t>
            </a:r>
            <a:r>
              <a:rPr lang="zh-CN" altLang="en-US" sz="2400" dirty="0">
                <a:solidFill>
                  <a:schemeClr val="tx1"/>
                </a:solidFill>
              </a:rPr>
              <a:t>指标一般包括进口品价格而不包含出口品价格，且偏向于反映需求一方，这与</a:t>
            </a:r>
            <a:r>
              <a:rPr lang="en-US" altLang="zh-CN" sz="2400" dirty="0">
                <a:solidFill>
                  <a:schemeClr val="tx1"/>
                </a:solidFill>
              </a:rPr>
              <a:t>REER</a:t>
            </a:r>
            <a:r>
              <a:rPr lang="zh-CN" altLang="en-US" sz="2400" dirty="0">
                <a:solidFill>
                  <a:schemeClr val="tx1"/>
                </a:solidFill>
              </a:rPr>
              <a:t>主要是从供给方测算竞争力的定义相违背，因此</a:t>
            </a:r>
            <a:r>
              <a:rPr lang="en-US" altLang="zh-CN" sz="2400" dirty="0">
                <a:solidFill>
                  <a:schemeClr val="tx1"/>
                </a:solidFill>
              </a:rPr>
              <a:t>CPI</a:t>
            </a:r>
            <a:r>
              <a:rPr lang="zh-CN" altLang="en-US" sz="2400" dirty="0">
                <a:solidFill>
                  <a:schemeClr val="tx1"/>
                </a:solidFill>
              </a:rPr>
              <a:t>并不适用于竞争力的测算，继而导致以</a:t>
            </a:r>
            <a:r>
              <a:rPr lang="en-US" altLang="zh-CN" sz="2400" dirty="0">
                <a:solidFill>
                  <a:schemeClr val="tx1"/>
                </a:solidFill>
              </a:rPr>
              <a:t>CPI</a:t>
            </a:r>
            <a:r>
              <a:rPr lang="zh-CN" altLang="en-US" sz="2400" dirty="0">
                <a:solidFill>
                  <a:schemeClr val="tx1"/>
                </a:solidFill>
              </a:rPr>
              <a:t>为价格平减指数的</a:t>
            </a:r>
            <a:r>
              <a:rPr lang="en-US" altLang="zh-CN" sz="2400" dirty="0">
                <a:solidFill>
                  <a:schemeClr val="tx1"/>
                </a:solidFill>
              </a:rPr>
              <a:t>REER</a:t>
            </a:r>
            <a:r>
              <a:rPr lang="zh-CN" altLang="en-US" sz="2400" dirty="0">
                <a:solidFill>
                  <a:schemeClr val="tx1"/>
                </a:solidFill>
              </a:rPr>
              <a:t>指标也存在相应的缺陷。</a:t>
            </a:r>
            <a:endParaRPr lang="en-US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31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7279" y="286603"/>
            <a:ext cx="11094721" cy="1450757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三、现有有效汇率数据库存在的主要问题与建议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（三）测算过程中权重的选择相对随意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         </a:t>
            </a:r>
            <a:r>
              <a:rPr lang="zh-CN" altLang="en-US" dirty="0">
                <a:solidFill>
                  <a:schemeClr val="tx1"/>
                </a:solidFill>
              </a:rPr>
              <a:t>权重的选择也是构建有效汇率的关键内容，现有构建的数据库在选择权重时稍显随意，以省级层面为例，现有构建方法将权重设置为</a:t>
            </a:r>
            <a:r>
              <a:rPr lang="en-US" altLang="zh-CN" dirty="0">
                <a:solidFill>
                  <a:schemeClr val="tx1"/>
                </a:solidFill>
              </a:rPr>
              <a:t>0.5</a:t>
            </a:r>
            <a:r>
              <a:rPr lang="zh-CN" altLang="en-US" dirty="0">
                <a:solidFill>
                  <a:schemeClr val="tx1"/>
                </a:solidFill>
              </a:rPr>
              <a:t>，而没有给出解释，容易让人对测算结果的准确性产生质疑。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zh-CN" altLang="en-US" sz="2400" b="1" dirty="0">
                <a:solidFill>
                  <a:schemeClr val="tx1"/>
                </a:solidFill>
              </a:rPr>
              <a:t>（四）与现有数据库的对接性与兼容问题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r>
              <a:rPr lang="en-US" altLang="zh-CN" dirty="0"/>
              <a:t>         </a:t>
            </a:r>
            <a:r>
              <a:rPr lang="zh-CN" altLang="en-US" dirty="0">
                <a:solidFill>
                  <a:schemeClr val="tx1"/>
                </a:solidFill>
              </a:rPr>
              <a:t>我们构建数据库的目的不仅仅是为了分析金融问题，更重要的是我们想通过构建准确有效的汇率数据库，从</a:t>
            </a:r>
            <a:r>
              <a:rPr lang="zh-CN" altLang="zh-CN" dirty="0">
                <a:solidFill>
                  <a:schemeClr val="tx1"/>
                </a:solidFill>
              </a:rPr>
              <a:t>中观层面和微观层面上研究</a:t>
            </a:r>
            <a:r>
              <a:rPr lang="zh-CN" altLang="en-US" dirty="0">
                <a:solidFill>
                  <a:schemeClr val="tx1"/>
                </a:solidFill>
              </a:rPr>
              <a:t>汇率波动对经济体系中其他变量的影响如劳动、技术、产业结构、收入分配、出口竞争力等。这就需要我们在构建有效汇率数据库时考虑与其他大型权威数据库（中国工业企业数据库、中国海关数据库等）的对接问题，从而拓展现有构建的数据的广度，现有数据库考虑的还不够充分。</a:t>
            </a:r>
            <a:endParaRPr lang="en-US" altLang="zh-C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970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4152" y="1430098"/>
            <a:ext cx="10058400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96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9600" b="1" dirty="0">
                <a:solidFill>
                  <a:schemeClr val="tx1"/>
                </a:solidFill>
              </a:rPr>
              <a:t>             </a:t>
            </a:r>
            <a:r>
              <a:rPr lang="zh-CN" altLang="en-US" sz="9600" b="1" dirty="0">
                <a:solidFill>
                  <a:schemeClr val="tx1"/>
                </a:solidFill>
              </a:rPr>
              <a:t>谢谢！</a:t>
            </a:r>
            <a:endParaRPr lang="en-US" altLang="zh-CN" sz="9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主要汇报内容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tx1"/>
                </a:solidFill>
              </a:rPr>
              <a:t>异质性有效汇率测算的几个核心问题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tx1"/>
                </a:solidFill>
              </a:rPr>
              <a:t>有效汇率数据库编制的国际经验借鉴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tx1"/>
                </a:solidFill>
              </a:rPr>
              <a:t>异质性有效汇率数据库存在的主要问题与建议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224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一、异质性有效汇率测算的几个核心问题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tx1"/>
                </a:solidFill>
              </a:rPr>
              <a:t> 样本国的选择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tx1"/>
                </a:solidFill>
              </a:rPr>
              <a:t> 权重的选择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tx1"/>
                </a:solidFill>
              </a:rPr>
              <a:t> 测算方法的选择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chemeClr val="tx1"/>
                </a:solidFill>
              </a:rPr>
              <a:t> 对第三国竞争市场的选择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3200" b="1" dirty="0">
                <a:solidFill>
                  <a:schemeClr val="tx1"/>
                </a:solidFill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</a:rPr>
              <a:t>基期与频率的选择</a:t>
            </a:r>
          </a:p>
        </p:txBody>
      </p:sp>
    </p:spTree>
    <p:extLst>
      <p:ext uri="{BB962C8B-B14F-4D97-AF65-F5344CB8AC3E}">
        <p14:creationId xmlns:p14="http://schemas.microsoft.com/office/powerpoint/2010/main" val="637858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二、有效汇率数据库编制的国际经验借鉴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044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（一）美联储的美元名义有效汇率指数编制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</a:rPr>
              <a:t>、货币的选择</a:t>
            </a: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</a:rPr>
              <a:t>美元</a:t>
            </a:r>
            <a:r>
              <a:rPr lang="en-US" altLang="zh-CN" sz="3200" b="1" dirty="0">
                <a:solidFill>
                  <a:schemeClr val="tx1"/>
                </a:solidFill>
              </a:rPr>
              <a:t>NEER</a:t>
            </a:r>
            <a:r>
              <a:rPr lang="zh-CN" altLang="en-US" sz="3200" b="1" dirty="0">
                <a:solidFill>
                  <a:schemeClr val="tx1"/>
                </a:solidFill>
              </a:rPr>
              <a:t>编制主要衡量美国出口产品的国际竞争力。按照编制范围的宽窄划分包括三个口径即广义指数、主要货币指数和其他重要贸易伙伴指数。广义指数包括</a:t>
            </a:r>
            <a:r>
              <a:rPr lang="en-US" altLang="zh-CN" sz="3200" b="1" dirty="0">
                <a:solidFill>
                  <a:schemeClr val="tx1"/>
                </a:solidFill>
              </a:rPr>
              <a:t>26</a:t>
            </a:r>
            <a:r>
              <a:rPr lang="zh-CN" altLang="en-US" sz="3200" b="1" dirty="0">
                <a:solidFill>
                  <a:schemeClr val="tx1"/>
                </a:solidFill>
              </a:rPr>
              <a:t>种货币。主要货币指数则仅包括欧元、加拿大元、日元、英镑、瑞士法郎、澳大利亚元、瑞典克朗</a:t>
            </a:r>
            <a:r>
              <a:rPr lang="en-US" altLang="zh-CN" sz="3200" b="1" dirty="0">
                <a:solidFill>
                  <a:schemeClr val="tx1"/>
                </a:solidFill>
              </a:rPr>
              <a:t>7</a:t>
            </a:r>
            <a:r>
              <a:rPr lang="zh-CN" altLang="en-US" sz="3200" b="1" dirty="0">
                <a:solidFill>
                  <a:schemeClr val="tx1"/>
                </a:solidFill>
              </a:rPr>
              <a:t>种在国际金融市场上广泛交易的货币。广义指数</a:t>
            </a:r>
            <a:r>
              <a:rPr lang="en-US" altLang="zh-CN" sz="3200" b="1" dirty="0">
                <a:solidFill>
                  <a:schemeClr val="tx1"/>
                </a:solidFill>
              </a:rPr>
              <a:t>26</a:t>
            </a:r>
            <a:r>
              <a:rPr lang="zh-CN" altLang="en-US" sz="3200" b="1" dirty="0">
                <a:solidFill>
                  <a:schemeClr val="tx1"/>
                </a:solidFill>
              </a:rPr>
              <a:t>种货币扣除主要货币指数所含货币外，剩余的</a:t>
            </a:r>
            <a:r>
              <a:rPr lang="en-US" altLang="zh-CN" sz="3200" b="1" dirty="0">
                <a:solidFill>
                  <a:schemeClr val="tx1"/>
                </a:solidFill>
              </a:rPr>
              <a:t>19</a:t>
            </a:r>
            <a:r>
              <a:rPr lang="zh-CN" altLang="en-US" sz="3200" b="1" dirty="0">
                <a:solidFill>
                  <a:schemeClr val="tx1"/>
                </a:solidFill>
              </a:rPr>
              <a:t>种货币构成其他重要贸易伙伴指数。</a:t>
            </a:r>
          </a:p>
        </p:txBody>
      </p:sp>
    </p:spTree>
    <p:extLst>
      <p:ext uri="{BB962C8B-B14F-4D97-AF65-F5344CB8AC3E}">
        <p14:creationId xmlns:p14="http://schemas.microsoft.com/office/powerpoint/2010/main" val="3023358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二、有效汇率数据库编制的国际经验借鉴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04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（一）美联储的美元名义有效汇率指数编制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</a:rPr>
              <a:t>、权重的选择</a:t>
            </a: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</a:rPr>
              <a:t>美元</a:t>
            </a:r>
            <a:r>
              <a:rPr lang="en-US" altLang="zh-CN" sz="3200" b="1" dirty="0">
                <a:solidFill>
                  <a:schemeClr val="tx1"/>
                </a:solidFill>
              </a:rPr>
              <a:t>NEER</a:t>
            </a:r>
            <a:r>
              <a:rPr lang="zh-CN" altLang="en-US" sz="3200" b="1" dirty="0">
                <a:solidFill>
                  <a:schemeClr val="tx1"/>
                </a:solidFill>
              </a:rPr>
              <a:t>指数采用的进口权重为：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其中，          表示从经济体</a:t>
            </a:r>
            <a:r>
              <a:rPr lang="en-US" altLang="zh-CN" sz="3200" b="1" dirty="0">
                <a:solidFill>
                  <a:schemeClr val="tx1"/>
                </a:solidFill>
              </a:rPr>
              <a:t>j</a:t>
            </a:r>
            <a:r>
              <a:rPr lang="zh-CN" altLang="en-US" sz="3200" b="1" dirty="0">
                <a:solidFill>
                  <a:schemeClr val="tx1"/>
                </a:solidFill>
              </a:rPr>
              <a:t>进口到美国的商品进口量，进口权重衡量了从</a:t>
            </a:r>
            <a:r>
              <a:rPr lang="en-US" altLang="zh-CN" sz="3200" b="1" dirty="0">
                <a:solidFill>
                  <a:schemeClr val="tx1"/>
                </a:solidFill>
              </a:rPr>
              <a:t>j</a:t>
            </a:r>
            <a:r>
              <a:rPr lang="zh-CN" altLang="en-US" sz="3200" b="1" dirty="0">
                <a:solidFill>
                  <a:schemeClr val="tx1"/>
                </a:solidFill>
              </a:rPr>
              <a:t>国的进口量占美国总进口的比重。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276" y="2931721"/>
            <a:ext cx="2086635" cy="7319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207" y="3610932"/>
            <a:ext cx="1132490" cy="63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53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二、有效汇率数据库编制的国际经验借鉴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04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（一）美联储的美元名义有效汇率指数编制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</a:rPr>
              <a:t>、权重的选择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</a:t>
            </a:r>
            <a:r>
              <a:rPr lang="zh-CN" altLang="en-US" sz="2400" b="1" dirty="0">
                <a:solidFill>
                  <a:schemeClr val="tx1"/>
                </a:solidFill>
              </a:rPr>
              <a:t>美元</a:t>
            </a:r>
            <a:r>
              <a:rPr lang="en-US" altLang="zh-CN" sz="2400" b="1" dirty="0">
                <a:solidFill>
                  <a:schemeClr val="tx1"/>
                </a:solidFill>
              </a:rPr>
              <a:t>NEER</a:t>
            </a:r>
            <a:r>
              <a:rPr lang="zh-CN" altLang="en-US" sz="2400" b="1" dirty="0">
                <a:solidFill>
                  <a:schemeClr val="tx1"/>
                </a:solidFill>
              </a:rPr>
              <a:t>指数的出口权重</a:t>
            </a:r>
            <a:r>
              <a:rPr lang="en-US" altLang="zh-CN" sz="2400" b="1" dirty="0">
                <a:solidFill>
                  <a:schemeClr val="tx1"/>
                </a:solidFill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</a:rPr>
              <a:t>美国采取双权重的计算方法</a:t>
            </a:r>
            <a:r>
              <a:rPr lang="en-US" altLang="zh-CN" sz="3200" b="1" dirty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       </a:t>
            </a:r>
            <a:r>
              <a:rPr lang="zh-CN" altLang="en-US" sz="2400" b="1" dirty="0">
                <a:solidFill>
                  <a:schemeClr val="tx1"/>
                </a:solidFill>
              </a:rPr>
              <a:t>表示美国经济体</a:t>
            </a:r>
            <a:r>
              <a:rPr lang="en-US" altLang="zh-CN" sz="2400" b="1" dirty="0">
                <a:solidFill>
                  <a:schemeClr val="tx1"/>
                </a:solidFill>
              </a:rPr>
              <a:t>j</a:t>
            </a:r>
            <a:r>
              <a:rPr lang="zh-CN" altLang="en-US" sz="2400" b="1" dirty="0">
                <a:solidFill>
                  <a:schemeClr val="tx1"/>
                </a:solidFill>
              </a:rPr>
              <a:t>的贸易出口，出口直接竞争权重表示美国对经济体</a:t>
            </a:r>
            <a:r>
              <a:rPr lang="en-US" altLang="zh-CN" sz="2400" b="1" dirty="0">
                <a:solidFill>
                  <a:schemeClr val="tx1"/>
                </a:solidFill>
              </a:rPr>
              <a:t>j</a:t>
            </a:r>
            <a:r>
              <a:rPr lang="zh-CN" altLang="en-US" sz="2400" b="1" dirty="0">
                <a:solidFill>
                  <a:schemeClr val="tx1"/>
                </a:solidFill>
              </a:rPr>
              <a:t>的出口在美国出口总额中的比重。</a:t>
            </a: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</a:t>
            </a:r>
            <a:r>
              <a:rPr lang="zh-CN" altLang="en-US" sz="2400" b="1" dirty="0">
                <a:solidFill>
                  <a:schemeClr val="tx1"/>
                </a:solidFill>
              </a:rPr>
              <a:t>第三国效应权重为：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219" y="3625696"/>
            <a:ext cx="2138290" cy="835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79" y="4308892"/>
            <a:ext cx="759655" cy="4702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4951" y="5241149"/>
            <a:ext cx="4060305" cy="82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02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二、有效汇率数据库编制的国际经验借鉴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044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（一）美联储的美元名义有效汇率指数编制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</a:rPr>
              <a:t>、权重的选择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</a:rPr>
              <a:t>有效汇率总权重为：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     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</a:rPr>
              <a:t> 如上式所示，美联储将三个分指数的权重全部设为</a:t>
            </a:r>
            <a:r>
              <a:rPr lang="en-US" altLang="zh-CN" sz="3200" b="1" dirty="0">
                <a:solidFill>
                  <a:schemeClr val="tx1"/>
                </a:solidFill>
              </a:rPr>
              <a:t>1/2</a:t>
            </a:r>
            <a:r>
              <a:rPr lang="zh-CN" altLang="en-US" sz="3200" b="1" dirty="0">
                <a:solidFill>
                  <a:schemeClr val="tx1"/>
                </a:solidFill>
              </a:rPr>
              <a:t>，其含义在于赋予进口与出口相同的权重，同时，在出口中赋予本地效应与第三国效应相同的权重。</a:t>
            </a:r>
          </a:p>
          <a:p>
            <a:pPr marL="0" indent="0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   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4350" y="3643532"/>
            <a:ext cx="4792554" cy="7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17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二、有效汇率数据库编制的国际经验借鉴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04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（一）美联储的美元名义有效汇率指数编制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</a:rPr>
              <a:t>、计算公式选择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     美元名义有效汇率的计算公式如下：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     其中，</a:t>
            </a:r>
            <a:r>
              <a:rPr lang="en-US" altLang="zh-CN" sz="3200" b="1" dirty="0">
                <a:solidFill>
                  <a:schemeClr val="tx1"/>
                </a:solidFill>
              </a:rPr>
              <a:t>n</a:t>
            </a:r>
            <a:r>
              <a:rPr lang="zh-CN" altLang="en-US" sz="3200" b="1" dirty="0">
                <a:solidFill>
                  <a:schemeClr val="tx1"/>
                </a:solidFill>
              </a:rPr>
              <a:t>代表篮子货币经济体的数量，      是美元与第</a:t>
            </a:r>
            <a:r>
              <a:rPr lang="en-US" altLang="zh-CN" sz="3200" b="1" dirty="0" err="1">
                <a:solidFill>
                  <a:schemeClr val="tx1"/>
                </a:solidFill>
              </a:rPr>
              <a:t>i</a:t>
            </a:r>
            <a:r>
              <a:rPr lang="zh-CN" altLang="en-US" sz="3200" b="1" dirty="0">
                <a:solidFill>
                  <a:schemeClr val="tx1"/>
                </a:solidFill>
              </a:rPr>
              <a:t>种货币的汇率，</a:t>
            </a:r>
            <a:r>
              <a:rPr lang="en-US" altLang="zh-CN" sz="3200" b="1" dirty="0">
                <a:solidFill>
                  <a:schemeClr val="tx1"/>
                </a:solidFill>
              </a:rPr>
              <a:t>Wi</a:t>
            </a:r>
            <a:r>
              <a:rPr lang="zh-CN" altLang="en-US" sz="3200" b="1" dirty="0">
                <a:solidFill>
                  <a:schemeClr val="tx1"/>
                </a:solidFill>
              </a:rPr>
              <a:t>是篮子中第</a:t>
            </a:r>
            <a:r>
              <a:rPr lang="en-US" altLang="zh-CN" sz="3200" b="1" dirty="0" err="1">
                <a:solidFill>
                  <a:schemeClr val="tx1"/>
                </a:solidFill>
              </a:rPr>
              <a:t>i</a:t>
            </a:r>
            <a:r>
              <a:rPr lang="zh-CN" altLang="en-US" sz="3200" b="1" dirty="0">
                <a:solidFill>
                  <a:schemeClr val="tx1"/>
                </a:solidFill>
              </a:rPr>
              <a:t>经济体货币的总权重。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      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CN" sz="3200" b="1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321" y="3516923"/>
            <a:ext cx="2989508" cy="8857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9245" y="4306294"/>
            <a:ext cx="809992" cy="48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9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二、有效汇率数据库编制的国际经验借鉴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804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（二）欧洲中央银行的欧元名义有效汇率指数编制方法</a:t>
            </a: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</a:rPr>
              <a:t>、货币的选择</a:t>
            </a: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     欧元广义篮子的标准涵盖以下一条或多条</a:t>
            </a:r>
            <a:r>
              <a:rPr lang="en-US" altLang="zh-CN" sz="3200" b="1" dirty="0">
                <a:solidFill>
                  <a:schemeClr val="tx1"/>
                </a:solidFill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</a:rPr>
              <a:t>在欧元区货物贸易额中的占比不低于</a:t>
            </a:r>
            <a:r>
              <a:rPr lang="en-US" altLang="zh-CN" sz="3200" b="1" dirty="0">
                <a:solidFill>
                  <a:schemeClr val="tx1"/>
                </a:solidFill>
              </a:rPr>
              <a:t>1%</a:t>
            </a:r>
            <a:r>
              <a:rPr lang="zh-CN" altLang="en-US" sz="3200" b="1" dirty="0">
                <a:solidFill>
                  <a:schemeClr val="tx1"/>
                </a:solidFill>
              </a:rPr>
              <a:t>，申请加入欧盟的国家，与欧元区成员国贸易关系密切等。目前，欧元狭义有效汇率指数的篮子货币包括的经济体是</a:t>
            </a:r>
            <a:r>
              <a:rPr lang="en-US" altLang="zh-CN" sz="3200" b="1" dirty="0">
                <a:solidFill>
                  <a:schemeClr val="tx1"/>
                </a:solidFill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</a:rPr>
              <a:t>美国、加拿大、日本、英国、瑞士、澳大利亚、瑞典、丹麦、中国香港、挪威、新加坡、韩国。</a:t>
            </a:r>
          </a:p>
          <a:p>
            <a:pPr marL="0" indent="0">
              <a:buNone/>
            </a:pP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627345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142</TotalTime>
  <Words>1192</Words>
  <Application>Microsoft Office PowerPoint</Application>
  <PresentationFormat>宽屏</PresentationFormat>
  <Paragraphs>82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宋体</vt:lpstr>
      <vt:lpstr>Calibri</vt:lpstr>
      <vt:lpstr>Calibri Light</vt:lpstr>
      <vt:lpstr>Wingdings</vt:lpstr>
      <vt:lpstr>回顾</vt:lpstr>
      <vt:lpstr>异质性有效汇率数据库构建--问题与建议</vt:lpstr>
      <vt:lpstr>主要汇报内容</vt:lpstr>
      <vt:lpstr>一、异质性有效汇率测算的几个核心问题</vt:lpstr>
      <vt:lpstr>二、有效汇率数据库编制的国际经验借鉴</vt:lpstr>
      <vt:lpstr>二、有效汇率数据库编制的国际经验借鉴</vt:lpstr>
      <vt:lpstr>二、有效汇率数据库编制的国际经验借鉴</vt:lpstr>
      <vt:lpstr>二、有效汇率数据库编制的国际经验借鉴</vt:lpstr>
      <vt:lpstr>二、有效汇率数据库编制的国际经验借鉴</vt:lpstr>
      <vt:lpstr>二、有效汇率数据库编制的国际经验借鉴</vt:lpstr>
      <vt:lpstr>二、有效汇率数据库编制的国际经验借鉴</vt:lpstr>
      <vt:lpstr>二、有效汇率数据库编制的国际经验借鉴</vt:lpstr>
      <vt:lpstr>二、有效汇率数据库编制的国际经验借鉴</vt:lpstr>
      <vt:lpstr>三、异质性有效汇率数据库存在的主要问题</vt:lpstr>
      <vt:lpstr>三、现有有效汇率数据库存在的主要问题与建议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异质性有效汇率数据库构建及应用</dc:title>
  <dc:creator>Windows 用户</dc:creator>
  <cp:lastModifiedBy>Windows 用户</cp:lastModifiedBy>
  <cp:revision>30</cp:revision>
  <dcterms:created xsi:type="dcterms:W3CDTF">2017-02-11T09:29:45Z</dcterms:created>
  <dcterms:modified xsi:type="dcterms:W3CDTF">2017-02-12T15:27:05Z</dcterms:modified>
</cp:coreProperties>
</file>