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4">
  <p:sldMasterIdLst>
    <p:sldMasterId id="2147483684" r:id="rId1"/>
  </p:sldMasterIdLst>
  <p:notesMasterIdLst>
    <p:notesMasterId r:id="rId17"/>
  </p:notesMasterIdLst>
  <p:handoutMasterIdLst>
    <p:handoutMasterId r:id="rId18"/>
  </p:handoutMasterIdLst>
  <p:sldIdLst>
    <p:sldId id="256" r:id="rId2"/>
    <p:sldId id="266" r:id="rId3"/>
    <p:sldId id="267" r:id="rId4"/>
    <p:sldId id="258" r:id="rId5"/>
    <p:sldId id="268" r:id="rId6"/>
    <p:sldId id="257" r:id="rId7"/>
    <p:sldId id="259" r:id="rId8"/>
    <p:sldId id="260" r:id="rId9"/>
    <p:sldId id="269" r:id="rId10"/>
    <p:sldId id="261" r:id="rId11"/>
    <p:sldId id="262" r:id="rId12"/>
    <p:sldId id="272" r:id="rId13"/>
    <p:sldId id="263" r:id="rId14"/>
    <p:sldId id="265" r:id="rId15"/>
    <p:sldId id="270"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hn shen" initials="j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0033"/>
    <a:srgbClr val="0000CC"/>
    <a:srgbClr val="3333FF"/>
    <a:srgbClr val="333399"/>
    <a:srgbClr val="800000"/>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893" y="562"/>
      </p:cViewPr>
      <p:guideLst>
        <p:guide orient="horz" pos="2160"/>
        <p:guide pos="2880"/>
      </p:guideLst>
    </p:cSldViewPr>
  </p:slideViewPr>
  <p:notesTextViewPr>
    <p:cViewPr>
      <p:scale>
        <a:sx n="100" d="100"/>
        <a:sy n="100" d="100"/>
      </p:scale>
      <p:origin x="0" y="0"/>
    </p:cViewPr>
  </p:notesTextViewPr>
  <p:notesViewPr>
    <p:cSldViewPr>
      <p:cViewPr varScale="1">
        <p:scale>
          <a:sx n="44" d="100"/>
          <a:sy n="44" d="100"/>
        </p:scale>
        <p:origin x="-2619" y="-7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C6DAC08-28C3-4D15-88B4-8F5D0D9FA0E2}" type="datetimeFigureOut">
              <a:rPr lang="zh-CN" altLang="en-US" smtClean="0"/>
              <a:pPr/>
              <a:t>2017/1/13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F73C1F5-1D25-44D6-984A-89662335F68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1A73ED-8F8B-4A2E-8D99-3E6ED3F446B7}" type="datetimeFigureOut">
              <a:rPr lang="zh-CN" altLang="en-US" smtClean="0"/>
              <a:pPr/>
              <a:t>2017/1/13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6AEE74-71A9-4931-A9C0-05D27BCEAFC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1"/>
      </p:bgRef>
    </p:bg>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ysClr val="windowText" lastClr="000000"/>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dirty="0" smtClean="0"/>
              <a:t>单击此处编辑母版副标题样式</a:t>
            </a:r>
            <a:endParaRPr kumimoji="0" lang="en-US" dirty="0"/>
          </a:p>
        </p:txBody>
      </p:sp>
      <p:sp>
        <p:nvSpPr>
          <p:cNvPr id="28" name="日期占位符 27"/>
          <p:cNvSpPr>
            <a:spLocks noGrp="1"/>
          </p:cNvSpPr>
          <p:nvPr>
            <p:ph type="dt" sz="half" idx="10"/>
          </p:nvPr>
        </p:nvSpPr>
        <p:spPr>
          <a:xfrm>
            <a:off x="6172200" y="6191250"/>
            <a:ext cx="2476500" cy="504000"/>
          </a:xfrm>
        </p:spPr>
        <p:txBody>
          <a:bodyPr/>
          <a:lstStyle>
            <a:lvl1pPr>
              <a:defRPr>
                <a:solidFill>
                  <a:sysClr val="windowText" lastClr="000000"/>
                </a:solidFill>
              </a:defRPr>
            </a:lvl1pPr>
          </a:lstStyle>
          <a:p>
            <a:fld id="{DAF62953-8A06-4463-BE92-BDE08AD296CE}" type="datetime1">
              <a:rPr lang="zh-CN" altLang="en-US" smtClean="0"/>
              <a:pPr/>
              <a:t>2017/1/13</a:t>
            </a:fld>
            <a:endParaRPr lang="zh-CN" altLang="en-US" dirty="0"/>
          </a:p>
        </p:txBody>
      </p:sp>
      <p:sp>
        <p:nvSpPr>
          <p:cNvPr id="17" name="页脚占位符 16"/>
          <p:cNvSpPr>
            <a:spLocks noGrp="1"/>
          </p:cNvSpPr>
          <p:nvPr>
            <p:ph type="ftr" sz="quarter" idx="11"/>
          </p:nvPr>
        </p:nvSpPr>
        <p:spPr/>
        <p:txBody>
          <a:bodyPr/>
          <a:lstStyle/>
          <a:p>
            <a:r>
              <a:rPr lang="en-US" altLang="zh-CN" smtClean="0"/>
              <a:t>1</a:t>
            </a:r>
            <a:endParaRPr lang="zh-CN" altLang="en-US" dirty="0"/>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dirty="0" smtClean="0"/>
              <a:t>单击此处编辑母版标题样式</a:t>
            </a:r>
            <a:endParaRPr kumimoji="0" lang="en-US" dirty="0"/>
          </a:p>
        </p:txBody>
      </p:sp>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662194" y="188640"/>
            <a:ext cx="2225876" cy="1112938"/>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C5C37515-C2FF-458F-A8DA-AED7FB76FF95}" type="datetime1">
              <a:rPr lang="zh-CN" altLang="en-US" smtClean="0"/>
              <a:pPr/>
              <a:t>2017/1/13</a:t>
            </a:fld>
            <a:endParaRPr lang="zh-CN" altLang="en-US"/>
          </a:p>
        </p:txBody>
      </p:sp>
      <p:sp>
        <p:nvSpPr>
          <p:cNvPr id="5" name="页脚占位符 4"/>
          <p:cNvSpPr>
            <a:spLocks noGrp="1"/>
          </p:cNvSpPr>
          <p:nvPr>
            <p:ph type="ftr" sz="quarter" idx="11"/>
          </p:nvPr>
        </p:nvSpPr>
        <p:spPr/>
        <p:txBody>
          <a:bodyPr/>
          <a:lstStyle/>
          <a:p>
            <a:r>
              <a:rPr lang="en-US" altLang="zh-CN" smtClean="0"/>
              <a:t>1</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D2C0F84-7D38-48BE-A86E-EC71AB1B608F}" type="datetime1">
              <a:rPr lang="zh-CN" altLang="en-US" smtClean="0"/>
              <a:pPr/>
              <a:t>2017/1/13</a:t>
            </a:fld>
            <a:endParaRPr lang="zh-CN" altLang="en-US"/>
          </a:p>
        </p:txBody>
      </p:sp>
      <p:sp>
        <p:nvSpPr>
          <p:cNvPr id="5" name="页脚占位符 4"/>
          <p:cNvSpPr>
            <a:spLocks noGrp="1"/>
          </p:cNvSpPr>
          <p:nvPr>
            <p:ph type="ftr" sz="quarter" idx="11"/>
          </p:nvPr>
        </p:nvSpPr>
        <p:spPr/>
        <p:txBody>
          <a:bodyPr/>
          <a:lstStyle/>
          <a:p>
            <a:r>
              <a:rPr lang="en-US" altLang="zh-CN" smtClean="0"/>
              <a:t>1</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142852"/>
            <a:ext cx="7772400" cy="785818"/>
          </a:xfrm>
        </p:spPr>
        <p:txBody>
          <a:bodyPr>
            <a:normAutofit/>
          </a:bodyPr>
          <a:lstStyle>
            <a:lvl1pPr>
              <a:defRPr sz="3600" b="1">
                <a:solidFill>
                  <a:srgbClr val="C00000"/>
                </a:solidFill>
              </a:defRPr>
            </a:lvl1pPr>
          </a:lstStyle>
          <a:p>
            <a:r>
              <a:rPr kumimoji="0" lang="zh-CN" altLang="en-US" dirty="0" smtClean="0"/>
              <a:t>单击此处编辑母版标题样式</a:t>
            </a:r>
            <a:endParaRPr kumimoji="0" lang="en-US" dirty="0"/>
          </a:p>
        </p:txBody>
      </p:sp>
      <p:sp>
        <p:nvSpPr>
          <p:cNvPr id="4" name="日期占位符 3"/>
          <p:cNvSpPr>
            <a:spLocks noGrp="1"/>
          </p:cNvSpPr>
          <p:nvPr>
            <p:ph type="dt" sz="half" idx="10"/>
          </p:nvPr>
        </p:nvSpPr>
        <p:spPr>
          <a:xfrm>
            <a:off x="6357950" y="6215082"/>
            <a:ext cx="2476500" cy="476250"/>
          </a:xfrm>
        </p:spPr>
        <p:txBody>
          <a:bodyPr/>
          <a:lstStyle/>
          <a:p>
            <a:fld id="{955B9F7E-DDD8-4A25-AA44-CA88DDC1E89D}" type="slidenum">
              <a:rPr lang="zh-CN" altLang="en-US" smtClean="0"/>
              <a:pPr/>
              <a:t>‹#›</a:t>
            </a:fld>
            <a:endParaRPr lang="zh-CN" altLang="en-US" dirty="0"/>
          </a:p>
        </p:txBody>
      </p:sp>
      <p:sp>
        <p:nvSpPr>
          <p:cNvPr id="5" name="页脚占位符 4"/>
          <p:cNvSpPr>
            <a:spLocks noGrp="1"/>
          </p:cNvSpPr>
          <p:nvPr>
            <p:ph type="ftr" sz="quarter" idx="11"/>
          </p:nvPr>
        </p:nvSpPr>
        <p:spPr/>
        <p:txBody>
          <a:bodyPr/>
          <a:lstStyle/>
          <a:p>
            <a:r>
              <a:rPr lang="en-US" altLang="zh-CN" smtClean="0"/>
              <a:t>1</a:t>
            </a:r>
            <a:endParaRPr lang="zh-CN" altLang="en-US" dirty="0"/>
          </a:p>
        </p:txBody>
      </p:sp>
      <p:sp>
        <p:nvSpPr>
          <p:cNvPr id="6" name="灯片编号占位符 5"/>
          <p:cNvSpPr>
            <a:spLocks noGrp="1"/>
          </p:cNvSpPr>
          <p:nvPr>
            <p:ph type="sldNum" sz="quarter" idx="12"/>
          </p:nvPr>
        </p:nvSpPr>
        <p:spPr>
          <a:xfrm>
            <a:off x="8429652" y="6215082"/>
            <a:ext cx="457200" cy="457200"/>
          </a:xfrm>
        </p:spPr>
        <p:txBody>
          <a:bodyPr/>
          <a:lstStyle/>
          <a:p>
            <a:fld id="{0C913308-F349-4B6D-A68A-DD1791B4A57B}" type="slidenum">
              <a:rPr lang="zh-CN" altLang="en-US" smtClean="0"/>
              <a:pPr/>
              <a:t>‹#›</a:t>
            </a:fld>
            <a:endParaRPr lang="zh-CN" altLang="en-US" dirty="0"/>
          </a:p>
        </p:txBody>
      </p:sp>
      <p:sp>
        <p:nvSpPr>
          <p:cNvPr id="8" name="内容占位符 7"/>
          <p:cNvSpPr>
            <a:spLocks noGrp="1"/>
          </p:cNvSpPr>
          <p:nvPr>
            <p:ph sz="quarter" idx="1"/>
          </p:nvPr>
        </p:nvSpPr>
        <p:spPr>
          <a:xfrm>
            <a:off x="0" y="1000108"/>
            <a:ext cx="9144000" cy="5143536"/>
          </a:xfrm>
        </p:spPr>
        <p:txBody>
          <a:bodyPr vert="horz"/>
          <a:lstStyle>
            <a:lvl1pPr marL="87313" indent="-87313">
              <a:buFont typeface="Wingdings" pitchFamily="2" charset="2"/>
              <a:buChar char="p"/>
              <a:defRPr b="1">
                <a:solidFill>
                  <a:srgbClr val="000000"/>
                </a:solidFill>
                <a:latin typeface="Times New Roman" pitchFamily="18" charset="0"/>
                <a:ea typeface="宋体" pitchFamily="2" charset="-122"/>
                <a:cs typeface="Times New Roman" pitchFamily="18" charset="0"/>
              </a:defRPr>
            </a:lvl1pPr>
            <a:lvl2pPr marL="174625" indent="-87313">
              <a:buFont typeface="Wingdings" pitchFamily="2" charset="2"/>
              <a:buChar char="Ø"/>
              <a:defRPr b="1">
                <a:solidFill>
                  <a:srgbClr val="C00000"/>
                </a:solidFill>
                <a:latin typeface="Times New Roman" pitchFamily="18" charset="0"/>
                <a:ea typeface="宋体" pitchFamily="2" charset="-122"/>
                <a:cs typeface="Times New Roman" pitchFamily="18" charset="0"/>
              </a:defRPr>
            </a:lvl2pPr>
          </a:lstStyle>
          <a:p>
            <a:pPr lvl="0" eaLnBrk="1" latinLnBrk="0" hangingPunct="1"/>
            <a:r>
              <a:rPr lang="zh-CN" altLang="en-US" dirty="0" smtClean="0"/>
              <a:t>单击此处编辑母版文本样式</a:t>
            </a:r>
          </a:p>
          <a:p>
            <a:pPr lvl="1" eaLnBrk="1" latinLnBrk="0" hangingPunct="1"/>
            <a:r>
              <a:rPr lang="zh-CN" altLang="en-US" dirty="0" smtClean="0"/>
              <a:t>第二级</a:t>
            </a:r>
          </a:p>
          <a:p>
            <a:pPr lvl="2" eaLnBrk="1" latinLnBrk="0" hangingPunct="1"/>
            <a:r>
              <a:rPr lang="zh-CN" altLang="en-US" dirty="0" smtClean="0"/>
              <a:t>第三级</a:t>
            </a:r>
          </a:p>
          <a:p>
            <a:pPr lvl="3" eaLnBrk="1" latinLnBrk="0" hangingPunct="1"/>
            <a:r>
              <a:rPr lang="zh-CN" altLang="en-US" dirty="0" smtClean="0"/>
              <a:t>第四级</a:t>
            </a:r>
          </a:p>
          <a:p>
            <a:pPr lvl="4" eaLnBrk="1" latinLnBrk="0" hangingPunct="1"/>
            <a:r>
              <a:rPr lang="zh-CN" altLang="en-US" dirty="0" smtClean="0"/>
              <a:t>第五级</a:t>
            </a:r>
            <a:endParaRPr kumimoji="0" lang="en-US" dirty="0"/>
          </a:p>
        </p:txBody>
      </p:sp>
      <p:pic>
        <p:nvPicPr>
          <p:cNvPr id="1026" name="Picture 2"/>
          <p:cNvPicPr>
            <a:picLocks noChangeAspect="1" noChangeArrowheads="1"/>
          </p:cNvPicPr>
          <p:nvPr userDrawn="1"/>
        </p:nvPicPr>
        <p:blipFill rotWithShape="1">
          <a:blip r:embed="rId2" cstate="print">
            <a:duotone>
              <a:schemeClr val="accent4">
                <a:shade val="45000"/>
                <a:satMod val="135000"/>
              </a:schemeClr>
              <a:prstClr val="white"/>
            </a:duotone>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t="15973" b="14117"/>
          <a:stretch/>
        </p:blipFill>
        <p:spPr bwMode="auto">
          <a:xfrm>
            <a:off x="827584" y="6125075"/>
            <a:ext cx="1728192" cy="6058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1"/>
      </p:bgRef>
    </p:bg>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AA5260FA-53D0-4679-BBA8-95FC756F6FC4}" type="datetime1">
              <a:rPr lang="zh-CN" altLang="en-US" smtClean="0"/>
              <a:pPr/>
              <a:t>2017/1/13</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r>
              <a:rPr lang="en-US" altLang="zh-CN" smtClean="0"/>
              <a:t>1</a:t>
            </a:r>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64465B97-EBD6-4A4A-906B-05510A1E4973}" type="datetime1">
              <a:rPr lang="zh-CN" altLang="en-US" smtClean="0"/>
              <a:pPr/>
              <a:t>2017/1/13</a:t>
            </a:fld>
            <a:endParaRPr lang="zh-CN" altLang="en-US"/>
          </a:p>
        </p:txBody>
      </p:sp>
      <p:sp>
        <p:nvSpPr>
          <p:cNvPr id="6" name="页脚占位符 5"/>
          <p:cNvSpPr>
            <a:spLocks noGrp="1"/>
          </p:cNvSpPr>
          <p:nvPr>
            <p:ph type="ftr" sz="quarter" idx="11"/>
          </p:nvPr>
        </p:nvSpPr>
        <p:spPr/>
        <p:txBody>
          <a:bodyPr/>
          <a:lstStyle/>
          <a:p>
            <a:r>
              <a:rPr lang="en-US" altLang="zh-CN" smtClean="0"/>
              <a:t>1</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33A50B3E-4312-4034-8ED7-659F6D7F096D}" type="datetime1">
              <a:rPr lang="zh-CN" altLang="en-US" smtClean="0"/>
              <a:pPr/>
              <a:t>2017/1/13</a:t>
            </a:fld>
            <a:endParaRPr lang="zh-CN" altLang="en-US"/>
          </a:p>
        </p:txBody>
      </p:sp>
      <p:sp>
        <p:nvSpPr>
          <p:cNvPr id="8" name="页脚占位符 7"/>
          <p:cNvSpPr>
            <a:spLocks noGrp="1"/>
          </p:cNvSpPr>
          <p:nvPr>
            <p:ph type="ftr" sz="quarter" idx="11"/>
          </p:nvPr>
        </p:nvSpPr>
        <p:spPr/>
        <p:txBody>
          <a:bodyPr/>
          <a:lstStyle/>
          <a:p>
            <a:r>
              <a:rPr lang="en-US" altLang="zh-CN" smtClean="0"/>
              <a:t>1</a:t>
            </a:r>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8E73E81C-D96A-4F4B-8EF7-B45D4626DBCF}" type="datetime1">
              <a:rPr lang="zh-CN" altLang="en-US" smtClean="0"/>
              <a:pPr/>
              <a:t>2017/1/13</a:t>
            </a:fld>
            <a:endParaRPr lang="zh-CN" altLang="en-US"/>
          </a:p>
        </p:txBody>
      </p:sp>
      <p:sp>
        <p:nvSpPr>
          <p:cNvPr id="4" name="页脚占位符 3"/>
          <p:cNvSpPr>
            <a:spLocks noGrp="1"/>
          </p:cNvSpPr>
          <p:nvPr>
            <p:ph type="ftr" sz="quarter" idx="11"/>
          </p:nvPr>
        </p:nvSpPr>
        <p:spPr/>
        <p:txBody>
          <a:bodyPr/>
          <a:lstStyle/>
          <a:p>
            <a:r>
              <a:rPr lang="en-US" altLang="zh-CN" smtClean="0"/>
              <a:t>1</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3BBDF8-4692-4ABE-BE41-4B3C9330C56D}" type="datetime1">
              <a:rPr lang="zh-CN" altLang="en-US" smtClean="0"/>
              <a:pPr/>
              <a:t>2017/1/13</a:t>
            </a:fld>
            <a:endParaRPr lang="zh-CN" altLang="en-US"/>
          </a:p>
        </p:txBody>
      </p:sp>
      <p:sp>
        <p:nvSpPr>
          <p:cNvPr id="3" name="页脚占位符 2"/>
          <p:cNvSpPr>
            <a:spLocks noGrp="1"/>
          </p:cNvSpPr>
          <p:nvPr>
            <p:ph type="ftr" sz="quarter" idx="11"/>
          </p:nvPr>
        </p:nvSpPr>
        <p:spPr/>
        <p:txBody>
          <a:bodyPr/>
          <a:lstStyle/>
          <a:p>
            <a:r>
              <a:rPr lang="en-US" altLang="zh-CN" smtClean="0"/>
              <a:t>1</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97CF22F0-C2BB-42DD-90B6-712D0FB45B8D}" type="datetime1">
              <a:rPr lang="zh-CN" altLang="en-US" smtClean="0"/>
              <a:pPr/>
              <a:t>2017/1/13</a:t>
            </a:fld>
            <a:endParaRPr lang="zh-CN" altLang="en-US"/>
          </a:p>
        </p:txBody>
      </p:sp>
      <p:sp>
        <p:nvSpPr>
          <p:cNvPr id="6" name="页脚占位符 5"/>
          <p:cNvSpPr>
            <a:spLocks noGrp="1"/>
          </p:cNvSpPr>
          <p:nvPr>
            <p:ph type="ftr" sz="quarter" idx="11"/>
          </p:nvPr>
        </p:nvSpPr>
        <p:spPr/>
        <p:txBody>
          <a:bodyPr/>
          <a:lstStyle/>
          <a:p>
            <a:r>
              <a:rPr lang="en-US" altLang="zh-CN" smtClean="0"/>
              <a:t>1</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6B108B3B-9A41-4BB8-BAE4-BBB601176C29}" type="datetime1">
              <a:rPr lang="zh-CN" altLang="en-US" smtClean="0"/>
              <a:pPr/>
              <a:t>2017/1/13</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r>
              <a:rPr lang="en-US" altLang="zh-CN" smtClean="0"/>
              <a:t>1</a:t>
            </a:r>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C13DFF6D-7CB9-49AD-8414-9381C191065E}" type="datetime1">
              <a:rPr lang="zh-CN" altLang="en-US" smtClean="0"/>
              <a:pPr/>
              <a:t>2017/1/13</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r>
              <a:rPr lang="en-US" altLang="zh-CN" smtClean="0"/>
              <a:t>1</a:t>
            </a:r>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28728" y="3200400"/>
            <a:ext cx="6500858" cy="3443310"/>
          </a:xfrm>
        </p:spPr>
        <p:txBody>
          <a:bodyPr>
            <a:noAutofit/>
          </a:bodyPr>
          <a:lstStyle/>
          <a:p>
            <a:r>
              <a:rPr lang="zh-CN" altLang="en-US" sz="3200" b="1" dirty="0" smtClean="0">
                <a:latin typeface="华文楷体" pitchFamily="2" charset="-122"/>
                <a:ea typeface="华文楷体" pitchFamily="2" charset="-122"/>
              </a:rPr>
              <a:t>评议人：沈国兵教授</a:t>
            </a:r>
            <a:r>
              <a:rPr lang="en-US" altLang="zh-CN" sz="3200" b="1" dirty="0" smtClean="0">
                <a:latin typeface="华文楷体" pitchFamily="2" charset="-122"/>
                <a:ea typeface="华文楷体" pitchFamily="2" charset="-122"/>
              </a:rPr>
              <a:t>/</a:t>
            </a:r>
            <a:r>
              <a:rPr lang="zh-CN" altLang="en-US" sz="3200" b="1" dirty="0" smtClean="0">
                <a:latin typeface="华文楷体" pitchFamily="2" charset="-122"/>
                <a:ea typeface="华文楷体" pitchFamily="2" charset="-122"/>
              </a:rPr>
              <a:t>博导</a:t>
            </a:r>
            <a:endParaRPr lang="en-US" altLang="zh-CN" sz="3200" b="1" dirty="0" smtClean="0">
              <a:latin typeface="华文楷体" pitchFamily="2" charset="-122"/>
              <a:ea typeface="华文楷体" pitchFamily="2" charset="-122"/>
            </a:endParaRPr>
          </a:p>
          <a:p>
            <a:r>
              <a:rPr lang="zh-CN" altLang="en-US" sz="2800" dirty="0" smtClean="0">
                <a:latin typeface="黑体" panose="02010609060101010101" pitchFamily="49" charset="-122"/>
                <a:ea typeface="黑体" panose="02010609060101010101" pitchFamily="49" charset="-122"/>
              </a:rPr>
              <a:t>高校人文社科重点研究基地</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复旦大学世界经济研究所</a:t>
            </a:r>
            <a:endParaRPr lang="en-US" altLang="zh-CN" sz="2800" dirty="0" smtClean="0">
              <a:latin typeface="黑体" panose="02010609060101010101" pitchFamily="49" charset="-122"/>
              <a:ea typeface="黑体" panose="02010609060101010101" pitchFamily="49" charset="-122"/>
            </a:endParaRPr>
          </a:p>
          <a:p>
            <a:endParaRPr lang="en-US" altLang="zh-CN" sz="1600" b="1" dirty="0" smtClean="0">
              <a:solidFill>
                <a:srgbClr val="C00000"/>
              </a:solidFill>
            </a:endParaRPr>
          </a:p>
          <a:p>
            <a:r>
              <a:rPr lang="en-US" altLang="zh-CN" sz="2800" b="1" dirty="0" smtClean="0">
                <a:solidFill>
                  <a:schemeClr val="tx1"/>
                </a:solidFill>
              </a:rPr>
              <a:t>2017</a:t>
            </a:r>
            <a:r>
              <a:rPr lang="zh-CN" altLang="en-US" sz="2800" b="1" dirty="0" smtClean="0">
                <a:solidFill>
                  <a:schemeClr val="tx1"/>
                </a:solidFill>
              </a:rPr>
              <a:t>年</a:t>
            </a:r>
            <a:r>
              <a:rPr lang="en-US" altLang="zh-CN" sz="2800" b="1" dirty="0" smtClean="0">
                <a:solidFill>
                  <a:schemeClr val="tx1"/>
                </a:solidFill>
              </a:rPr>
              <a:t>1</a:t>
            </a:r>
            <a:r>
              <a:rPr lang="zh-CN" altLang="en-US" sz="2800" b="1" dirty="0" smtClean="0">
                <a:solidFill>
                  <a:schemeClr val="tx1"/>
                </a:solidFill>
              </a:rPr>
              <a:t>月</a:t>
            </a:r>
            <a:r>
              <a:rPr lang="en-US" altLang="zh-CN" sz="2800" b="1" dirty="0" smtClean="0">
                <a:solidFill>
                  <a:schemeClr val="tx1"/>
                </a:solidFill>
              </a:rPr>
              <a:t>13</a:t>
            </a:r>
            <a:r>
              <a:rPr lang="zh-CN" altLang="en-US" sz="2800" b="1" dirty="0" smtClean="0">
                <a:solidFill>
                  <a:schemeClr val="tx1"/>
                </a:solidFill>
              </a:rPr>
              <a:t>日</a:t>
            </a:r>
            <a:endParaRPr lang="en-US" altLang="zh-CN" sz="2800" b="1" dirty="0" smtClean="0">
              <a:solidFill>
                <a:schemeClr val="tx1"/>
              </a:solidFill>
            </a:endParaRPr>
          </a:p>
          <a:p>
            <a:r>
              <a:rPr lang="zh-CN" altLang="en-US" sz="2800" b="1" dirty="0" smtClean="0">
                <a:solidFill>
                  <a:schemeClr val="tx1"/>
                </a:solidFill>
                <a:latin typeface="+mn-ea"/>
              </a:rPr>
              <a:t>中国社会科学院世界经济与政治研究所会议室（</a:t>
            </a:r>
            <a:r>
              <a:rPr lang="en-US" altLang="zh-CN" sz="2800" b="1" dirty="0" smtClean="0">
                <a:solidFill>
                  <a:schemeClr val="tx1"/>
                </a:solidFill>
                <a:latin typeface="+mn-ea"/>
              </a:rPr>
              <a:t>1535</a:t>
            </a:r>
            <a:r>
              <a:rPr lang="zh-CN" altLang="en-US" sz="2800" b="1" dirty="0" smtClean="0">
                <a:solidFill>
                  <a:schemeClr val="tx1"/>
                </a:solidFill>
                <a:latin typeface="+mn-ea"/>
              </a:rPr>
              <a:t>会议室）</a:t>
            </a:r>
            <a:endParaRPr lang="en-US" altLang="zh-CN" sz="2800" b="1" dirty="0" smtClean="0">
              <a:solidFill>
                <a:schemeClr val="tx1"/>
              </a:solidFill>
              <a:latin typeface="+mn-ea"/>
            </a:endParaRPr>
          </a:p>
        </p:txBody>
      </p:sp>
      <p:sp>
        <p:nvSpPr>
          <p:cNvPr id="2" name="标题 1"/>
          <p:cNvSpPr>
            <a:spLocks noGrp="1"/>
          </p:cNvSpPr>
          <p:nvPr>
            <p:ph type="ctrTitle"/>
          </p:nvPr>
        </p:nvSpPr>
        <p:spPr>
          <a:xfrm>
            <a:off x="0" y="1505930"/>
            <a:ext cx="9144000" cy="1470025"/>
          </a:xfrm>
        </p:spPr>
        <p:txBody>
          <a:bodyPr>
            <a:noAutofit/>
          </a:bodyPr>
          <a:lstStyle/>
          <a:p>
            <a:r>
              <a:rPr lang="zh-CN" altLang="en-US" sz="3200" b="1" dirty="0" smtClean="0">
                <a:latin typeface="+mn-ea"/>
                <a:ea typeface="+mn-ea"/>
              </a:rPr>
              <a:t>对</a:t>
            </a:r>
            <a:r>
              <a:rPr lang="zh-CN" altLang="zh-CN" sz="3200" dirty="0" smtClean="0">
                <a:latin typeface="+mn-ea"/>
                <a:ea typeface="+mn-ea"/>
              </a:rPr>
              <a:t>企业</a:t>
            </a:r>
            <a:r>
              <a:rPr lang="zh-CN" altLang="en-US" sz="3200" dirty="0" smtClean="0">
                <a:latin typeface="+mn-ea"/>
                <a:ea typeface="+mn-ea"/>
              </a:rPr>
              <a:t>层面、</a:t>
            </a:r>
            <a:r>
              <a:rPr lang="zh-CN" altLang="zh-CN" sz="3200" dirty="0" smtClean="0">
                <a:latin typeface="+mn-ea"/>
              </a:rPr>
              <a:t>行业层面</a:t>
            </a:r>
            <a:r>
              <a:rPr lang="zh-CN" altLang="en-US" sz="3200" dirty="0" smtClean="0">
                <a:latin typeface="+mn-ea"/>
              </a:rPr>
              <a:t>人民币</a:t>
            </a:r>
            <a:r>
              <a:rPr lang="zh-CN" altLang="zh-CN" sz="3200" dirty="0" smtClean="0">
                <a:latin typeface="+mn-ea"/>
              </a:rPr>
              <a:t>有效汇率</a:t>
            </a:r>
            <a:r>
              <a:rPr lang="zh-CN" altLang="en-US" sz="3200" dirty="0" smtClean="0">
                <a:latin typeface="+mn-ea"/>
                <a:ea typeface="+mn-ea"/>
              </a:rPr>
              <a:t>、</a:t>
            </a:r>
            <a:r>
              <a:rPr lang="zh-CN" altLang="zh-CN" sz="3200" dirty="0" smtClean="0">
                <a:latin typeface="+mn-ea"/>
                <a:ea typeface="+mn-ea"/>
              </a:rPr>
              <a:t>基于</a:t>
            </a:r>
            <a:r>
              <a:rPr lang="en-US" altLang="zh-CN" sz="3200" dirty="0" smtClean="0">
                <a:latin typeface="+mn-ea"/>
                <a:ea typeface="+mn-ea"/>
              </a:rPr>
              <a:t>GVC</a:t>
            </a:r>
            <a:r>
              <a:rPr lang="zh-CN" altLang="en-US" sz="3200" dirty="0" smtClean="0">
                <a:latin typeface="+mn-ea"/>
                <a:ea typeface="+mn-ea"/>
              </a:rPr>
              <a:t>的</a:t>
            </a:r>
            <a:r>
              <a:rPr lang="zh-CN" altLang="zh-CN" sz="3200" dirty="0" smtClean="0">
                <a:latin typeface="+mn-ea"/>
                <a:ea typeface="+mn-ea"/>
              </a:rPr>
              <a:t>有效汇率；省级层面有效汇率</a:t>
            </a:r>
            <a:r>
              <a:rPr lang="zh-CN" altLang="en-US" sz="3200" dirty="0" smtClean="0">
                <a:latin typeface="+mn-ea"/>
                <a:ea typeface="+mn-ea"/>
              </a:rPr>
              <a:t>测算方法的学习、评议</a:t>
            </a:r>
            <a:endParaRPr lang="en-US" altLang="zh-CN" sz="3200" b="1" dirty="0" smtClean="0">
              <a:latin typeface="+mn-ea"/>
              <a:ea typeface="+mn-ea"/>
            </a:endParaRPr>
          </a:p>
        </p:txBody>
      </p:sp>
      <p:sp>
        <p:nvSpPr>
          <p:cNvPr id="4" name="矩形 3"/>
          <p:cNvSpPr/>
          <p:nvPr/>
        </p:nvSpPr>
        <p:spPr>
          <a:xfrm>
            <a:off x="0" y="0"/>
            <a:ext cx="6643702" cy="1384995"/>
          </a:xfrm>
          <a:prstGeom prst="rect">
            <a:avLst/>
          </a:prstGeom>
        </p:spPr>
        <p:txBody>
          <a:bodyPr wrap="square">
            <a:spAutoFit/>
          </a:bodyPr>
          <a:lstStyle/>
          <a:p>
            <a:pPr algn="ctr"/>
            <a:r>
              <a:rPr lang="zh-CN" altLang="en-US" sz="4400" b="1" dirty="0" smtClean="0">
                <a:solidFill>
                  <a:srgbClr val="FF0000"/>
                </a:solidFill>
                <a:latin typeface="微软雅黑" pitchFamily="34" charset="-122"/>
                <a:ea typeface="微软雅黑" pitchFamily="34" charset="-122"/>
              </a:rPr>
              <a:t>人民币有效汇率讨论会</a:t>
            </a:r>
            <a:endParaRPr lang="en-US" altLang="zh-CN" sz="4400" b="1" dirty="0" smtClean="0">
              <a:solidFill>
                <a:srgbClr val="FF0000"/>
              </a:solidFill>
              <a:latin typeface="微软雅黑" pitchFamily="34" charset="-122"/>
              <a:ea typeface="微软雅黑" pitchFamily="34" charset="-122"/>
            </a:endParaRPr>
          </a:p>
          <a:p>
            <a:pPr algn="ctr"/>
            <a:r>
              <a:rPr lang="en-US" altLang="zh-CN" sz="4000" b="1" dirty="0" smtClean="0">
                <a:solidFill>
                  <a:srgbClr val="FF0000"/>
                </a:solidFill>
                <a:latin typeface="华文新魏" pitchFamily="2" charset="-122"/>
                <a:ea typeface="华文新魏" pitchFamily="2" charset="-122"/>
              </a:rPr>
              <a:t>——</a:t>
            </a:r>
            <a:r>
              <a:rPr lang="zh-CN" altLang="en-US" sz="4000" b="1" dirty="0" smtClean="0">
                <a:solidFill>
                  <a:srgbClr val="FF0000"/>
                </a:solidFill>
                <a:latin typeface="华文新魏" pitchFamily="2" charset="-122"/>
                <a:ea typeface="华文新魏" pitchFamily="2" charset="-122"/>
              </a:rPr>
              <a:t>世界经济编辑部主办</a:t>
            </a:r>
            <a:endParaRPr lang="zh-CN" altLang="en-US" sz="3600" b="1" dirty="0" smtClean="0">
              <a:solidFill>
                <a:srgbClr val="FF0000"/>
              </a:solidFill>
              <a:latin typeface="华文新魏" pitchFamily="2" charset="-122"/>
              <a:ea typeface="华文新魏" pitchFamily="2" charset="-122"/>
            </a:endParaRPr>
          </a:p>
        </p:txBody>
      </p:sp>
    </p:spTree>
    <p:extLst>
      <p:ext uri="{BB962C8B-B14F-4D97-AF65-F5344CB8AC3E}">
        <p14:creationId xmlns:p14="http://schemas.microsoft.com/office/powerpoint/2010/main" xmlns="" val="6591653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latin typeface="+mn-ea"/>
              </a:rPr>
              <a:t>三、对</a:t>
            </a:r>
            <a:r>
              <a:rPr lang="zh-CN" altLang="zh-CN" dirty="0" smtClean="0">
                <a:latin typeface="+mn-ea"/>
              </a:rPr>
              <a:t>基于</a:t>
            </a:r>
            <a:r>
              <a:rPr lang="en-US" altLang="zh-CN" dirty="0" smtClean="0">
                <a:latin typeface="+mn-ea"/>
              </a:rPr>
              <a:t>GVC</a:t>
            </a:r>
            <a:r>
              <a:rPr lang="zh-CN" altLang="en-US" dirty="0" smtClean="0">
                <a:latin typeface="+mn-ea"/>
              </a:rPr>
              <a:t>的人民币</a:t>
            </a:r>
            <a:r>
              <a:rPr lang="zh-CN" altLang="zh-CN" dirty="0" smtClean="0">
                <a:latin typeface="+mn-ea"/>
              </a:rPr>
              <a:t>有效汇率</a:t>
            </a:r>
            <a:r>
              <a:rPr lang="zh-CN" altLang="en-US" dirty="0" smtClean="0">
                <a:latin typeface="+mn-ea"/>
              </a:rPr>
              <a:t>的评议</a:t>
            </a:r>
            <a:r>
              <a:rPr lang="en-US" altLang="zh-CN" dirty="0" smtClean="0">
                <a:latin typeface="+mn-ea"/>
              </a:rPr>
              <a:t>-1</a:t>
            </a:r>
            <a:endParaRPr lang="zh-CN" altLang="en-US" dirty="0"/>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10</a:t>
            </a:fld>
            <a:endParaRPr lang="zh-CN" altLang="en-US" dirty="0"/>
          </a:p>
        </p:txBody>
      </p:sp>
      <p:sp>
        <p:nvSpPr>
          <p:cNvPr id="5" name="内容占位符 4"/>
          <p:cNvSpPr>
            <a:spLocks noGrp="1"/>
          </p:cNvSpPr>
          <p:nvPr>
            <p:ph sz="quarter" idx="1"/>
          </p:nvPr>
        </p:nvSpPr>
        <p:spPr/>
        <p:txBody>
          <a:bodyPr>
            <a:normAutofit/>
          </a:bodyPr>
          <a:lstStyle/>
          <a:p>
            <a:r>
              <a:rPr lang="zh-CN" altLang="en-US" sz="2800" dirty="0" smtClean="0">
                <a:solidFill>
                  <a:srgbClr val="FF0000"/>
                </a:solidFill>
                <a:latin typeface="华文中宋" pitchFamily="2" charset="-122"/>
                <a:ea typeface="华文中宋" pitchFamily="2" charset="-122"/>
              </a:rPr>
              <a:t>“基于增加值人民币有效汇率编制说明”</a:t>
            </a:r>
            <a:endParaRPr lang="en-US" altLang="zh-CN" sz="2800" dirty="0" smtClean="0">
              <a:solidFill>
                <a:srgbClr val="FF0000"/>
              </a:solidFill>
              <a:latin typeface="华文中宋" pitchFamily="2" charset="-122"/>
              <a:ea typeface="华文中宋" pitchFamily="2" charset="-122"/>
            </a:endParaRPr>
          </a:p>
          <a:p>
            <a:endParaRPr lang="en-US" altLang="zh-CN" sz="2800" dirty="0" smtClean="0">
              <a:solidFill>
                <a:srgbClr val="FF0000"/>
              </a:solidFill>
              <a:latin typeface="华文中宋" pitchFamily="2" charset="-122"/>
              <a:ea typeface="华文中宋" pitchFamily="2" charset="-122"/>
            </a:endParaRPr>
          </a:p>
          <a:p>
            <a:endParaRPr lang="zh-CN" altLang="en-US" sz="2800" dirty="0">
              <a:solidFill>
                <a:srgbClr val="FF0000"/>
              </a:solidFill>
              <a:latin typeface="华文中宋" pitchFamily="2" charset="-122"/>
              <a:ea typeface="华文中宋" pitchFamily="2" charset="-122"/>
            </a:endParaRPr>
          </a:p>
        </p:txBody>
      </p:sp>
      <p:pic>
        <p:nvPicPr>
          <p:cNvPr id="3074" name="Picture 2"/>
          <p:cNvPicPr>
            <a:picLocks noChangeAspect="1" noChangeArrowheads="1"/>
          </p:cNvPicPr>
          <p:nvPr/>
        </p:nvPicPr>
        <p:blipFill>
          <a:blip r:embed="rId2" cstate="print"/>
          <a:srcRect/>
          <a:stretch>
            <a:fillRect/>
          </a:stretch>
        </p:blipFill>
        <p:spPr bwMode="auto">
          <a:xfrm>
            <a:off x="27417" y="1571612"/>
            <a:ext cx="9045177" cy="5072098"/>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latin typeface="+mn-ea"/>
              </a:rPr>
              <a:t>三、对</a:t>
            </a:r>
            <a:r>
              <a:rPr lang="zh-CN" altLang="zh-CN" dirty="0" smtClean="0">
                <a:latin typeface="+mn-ea"/>
              </a:rPr>
              <a:t>基于</a:t>
            </a:r>
            <a:r>
              <a:rPr lang="en-US" altLang="zh-CN" dirty="0" smtClean="0">
                <a:latin typeface="+mn-ea"/>
              </a:rPr>
              <a:t>GVC</a:t>
            </a:r>
            <a:r>
              <a:rPr lang="zh-CN" altLang="en-US" dirty="0" smtClean="0">
                <a:latin typeface="+mn-ea"/>
              </a:rPr>
              <a:t>的人民币</a:t>
            </a:r>
            <a:r>
              <a:rPr lang="zh-CN" altLang="zh-CN" dirty="0" smtClean="0">
                <a:latin typeface="+mn-ea"/>
              </a:rPr>
              <a:t>有效汇率</a:t>
            </a:r>
            <a:r>
              <a:rPr lang="zh-CN" altLang="en-US" dirty="0" smtClean="0">
                <a:latin typeface="+mn-ea"/>
              </a:rPr>
              <a:t>的评议</a:t>
            </a:r>
            <a:r>
              <a:rPr lang="en-US" altLang="zh-CN" dirty="0" smtClean="0">
                <a:latin typeface="+mn-ea"/>
              </a:rPr>
              <a:t>-2</a:t>
            </a:r>
            <a:endParaRPr lang="zh-CN" altLang="en-US" dirty="0"/>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11</a:t>
            </a:fld>
            <a:endParaRPr lang="zh-CN" altLang="en-US" dirty="0"/>
          </a:p>
        </p:txBody>
      </p:sp>
      <p:sp>
        <p:nvSpPr>
          <p:cNvPr id="5" name="内容占位符 4"/>
          <p:cNvSpPr>
            <a:spLocks noGrp="1"/>
          </p:cNvSpPr>
          <p:nvPr>
            <p:ph sz="quarter" idx="1"/>
          </p:nvPr>
        </p:nvSpPr>
        <p:spPr>
          <a:xfrm>
            <a:off x="0" y="785794"/>
            <a:ext cx="9144000" cy="5357850"/>
          </a:xfrm>
        </p:spPr>
        <p:txBody>
          <a:bodyPr/>
          <a:lstStyle/>
          <a:p>
            <a:r>
              <a:rPr lang="en-US" altLang="zh-CN" sz="2400" b="0" dirty="0" err="1" smtClean="0"/>
              <a:t>Bems</a:t>
            </a:r>
            <a:r>
              <a:rPr lang="en-US" altLang="zh-CN" sz="2400" b="0" dirty="0" smtClean="0"/>
              <a:t>, </a:t>
            </a:r>
            <a:r>
              <a:rPr lang="en-US" altLang="zh-CN" sz="2400" b="0" dirty="0" err="1" smtClean="0"/>
              <a:t>Rudolfs</a:t>
            </a:r>
            <a:r>
              <a:rPr lang="en-US" altLang="zh-CN" sz="2400" b="0" dirty="0" smtClean="0"/>
              <a:t> and Robert C. Johnson, 2012, “Value-added Exchange Rates”, </a:t>
            </a:r>
            <a:r>
              <a:rPr lang="en-US" altLang="zh-CN" sz="2400" b="0" i="1" dirty="0" smtClean="0"/>
              <a:t>NBER Working Paper No.18498. </a:t>
            </a:r>
          </a:p>
          <a:p>
            <a:endParaRPr lang="zh-CN" altLang="en-US" dirty="0"/>
          </a:p>
        </p:txBody>
      </p:sp>
      <p:pic>
        <p:nvPicPr>
          <p:cNvPr id="4098" name="Picture 2"/>
          <p:cNvPicPr>
            <a:picLocks noChangeAspect="1" noChangeArrowheads="1"/>
          </p:cNvPicPr>
          <p:nvPr/>
        </p:nvPicPr>
        <p:blipFill>
          <a:blip r:embed="rId2" cstate="print"/>
          <a:srcRect/>
          <a:stretch>
            <a:fillRect/>
          </a:stretch>
        </p:blipFill>
        <p:spPr bwMode="auto">
          <a:xfrm>
            <a:off x="214282" y="1571612"/>
            <a:ext cx="8715436" cy="5229237"/>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142852"/>
            <a:ext cx="7772400" cy="642942"/>
          </a:xfrm>
        </p:spPr>
        <p:txBody>
          <a:bodyPr>
            <a:normAutofit fontScale="90000"/>
          </a:bodyPr>
          <a:lstStyle/>
          <a:p>
            <a:r>
              <a:rPr lang="zh-CN" altLang="en-US" dirty="0" smtClean="0">
                <a:latin typeface="+mn-ea"/>
              </a:rPr>
              <a:t>四、对</a:t>
            </a:r>
            <a:r>
              <a:rPr lang="zh-CN" altLang="zh-CN" dirty="0" smtClean="0">
                <a:latin typeface="+mn-ea"/>
              </a:rPr>
              <a:t>省级层面</a:t>
            </a:r>
            <a:r>
              <a:rPr lang="zh-CN" altLang="en-US" dirty="0" smtClean="0">
                <a:latin typeface="+mn-ea"/>
              </a:rPr>
              <a:t>人民币</a:t>
            </a:r>
            <a:r>
              <a:rPr lang="zh-CN" altLang="zh-CN" dirty="0" smtClean="0">
                <a:latin typeface="+mn-ea"/>
              </a:rPr>
              <a:t>有效汇率</a:t>
            </a:r>
            <a:r>
              <a:rPr lang="zh-CN" altLang="en-US" dirty="0" smtClean="0">
                <a:latin typeface="+mn-ea"/>
              </a:rPr>
              <a:t>的评议</a:t>
            </a:r>
            <a:r>
              <a:rPr lang="en-US" altLang="zh-CN" dirty="0" smtClean="0">
                <a:latin typeface="+mn-ea"/>
              </a:rPr>
              <a:t>-1</a:t>
            </a:r>
            <a:endParaRPr lang="zh-CN" altLang="en-US" dirty="0"/>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12</a:t>
            </a:fld>
            <a:endParaRPr lang="zh-CN" altLang="en-US" dirty="0"/>
          </a:p>
        </p:txBody>
      </p:sp>
      <p:sp>
        <p:nvSpPr>
          <p:cNvPr id="5" name="内容占位符 4"/>
          <p:cNvSpPr>
            <a:spLocks noGrp="1"/>
          </p:cNvSpPr>
          <p:nvPr>
            <p:ph sz="quarter" idx="1"/>
          </p:nvPr>
        </p:nvSpPr>
        <p:spPr/>
        <p:txBody>
          <a:bodyPr/>
          <a:lstStyle/>
          <a:p>
            <a:endParaRPr lang="zh-CN" altLang="en-US" dirty="0"/>
          </a:p>
        </p:txBody>
      </p:sp>
      <p:pic>
        <p:nvPicPr>
          <p:cNvPr id="1027" name="Picture 3"/>
          <p:cNvPicPr>
            <a:picLocks noChangeAspect="1" noChangeArrowheads="1"/>
          </p:cNvPicPr>
          <p:nvPr/>
        </p:nvPicPr>
        <p:blipFill>
          <a:blip r:embed="rId2" cstate="print"/>
          <a:srcRect/>
          <a:stretch>
            <a:fillRect/>
          </a:stretch>
        </p:blipFill>
        <p:spPr bwMode="auto">
          <a:xfrm>
            <a:off x="71406" y="1071546"/>
            <a:ext cx="8858312" cy="1714512"/>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srcRect/>
          <a:stretch>
            <a:fillRect/>
          </a:stretch>
        </p:blipFill>
        <p:spPr bwMode="auto">
          <a:xfrm>
            <a:off x="71406" y="3000372"/>
            <a:ext cx="8762676" cy="2000264"/>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142852"/>
            <a:ext cx="7772400" cy="571504"/>
          </a:xfrm>
        </p:spPr>
        <p:txBody>
          <a:bodyPr>
            <a:normAutofit fontScale="90000"/>
          </a:bodyPr>
          <a:lstStyle/>
          <a:p>
            <a:r>
              <a:rPr lang="zh-CN" altLang="en-US" dirty="0" smtClean="0">
                <a:latin typeface="+mn-ea"/>
              </a:rPr>
              <a:t>四、对</a:t>
            </a:r>
            <a:r>
              <a:rPr lang="zh-CN" altLang="zh-CN" dirty="0" smtClean="0">
                <a:latin typeface="+mn-ea"/>
              </a:rPr>
              <a:t>省级层面</a:t>
            </a:r>
            <a:r>
              <a:rPr lang="zh-CN" altLang="en-US" dirty="0" smtClean="0">
                <a:latin typeface="+mn-ea"/>
              </a:rPr>
              <a:t>人民币</a:t>
            </a:r>
            <a:r>
              <a:rPr lang="zh-CN" altLang="zh-CN" dirty="0" smtClean="0">
                <a:latin typeface="+mn-ea"/>
              </a:rPr>
              <a:t>有效汇率</a:t>
            </a:r>
            <a:r>
              <a:rPr lang="zh-CN" altLang="en-US" dirty="0" smtClean="0">
                <a:latin typeface="+mn-ea"/>
              </a:rPr>
              <a:t>的评议</a:t>
            </a:r>
            <a:r>
              <a:rPr lang="en-US" altLang="zh-CN" dirty="0" smtClean="0">
                <a:latin typeface="+mn-ea"/>
              </a:rPr>
              <a:t>-2</a:t>
            </a:r>
            <a:endParaRPr lang="zh-CN" altLang="en-US" dirty="0"/>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13</a:t>
            </a:fld>
            <a:endParaRPr lang="zh-CN" altLang="en-US" dirty="0"/>
          </a:p>
        </p:txBody>
      </p:sp>
      <p:sp>
        <p:nvSpPr>
          <p:cNvPr id="5" name="内容占位符 4"/>
          <p:cNvSpPr>
            <a:spLocks noGrp="1"/>
          </p:cNvSpPr>
          <p:nvPr>
            <p:ph sz="quarter" idx="1"/>
          </p:nvPr>
        </p:nvSpPr>
        <p:spPr>
          <a:xfrm>
            <a:off x="0" y="714356"/>
            <a:ext cx="8929718" cy="6143644"/>
          </a:xfrm>
        </p:spPr>
        <p:txBody>
          <a:bodyPr>
            <a:normAutofit/>
          </a:bodyPr>
          <a:lstStyle/>
          <a:p>
            <a:r>
              <a:rPr lang="zh-CN" altLang="en-US" sz="2800" dirty="0" smtClean="0">
                <a:solidFill>
                  <a:srgbClr val="FF0000"/>
                </a:solidFill>
                <a:latin typeface="华文中宋" pitchFamily="2" charset="-122"/>
                <a:ea typeface="华文中宋" pitchFamily="2" charset="-122"/>
              </a:rPr>
              <a:t>“省级层面人民币有效汇率编制说明”</a:t>
            </a:r>
            <a:endParaRPr lang="en-US" altLang="zh-CN" sz="2800" dirty="0" smtClean="0">
              <a:solidFill>
                <a:srgbClr val="FF0000"/>
              </a:solidFill>
              <a:latin typeface="华文中宋" pitchFamily="2" charset="-122"/>
              <a:ea typeface="华文中宋" pitchFamily="2" charset="-122"/>
            </a:endParaRPr>
          </a:p>
          <a:p>
            <a:r>
              <a:rPr lang="zh-CN" altLang="en-US" sz="2800" dirty="0" smtClean="0">
                <a:solidFill>
                  <a:srgbClr val="FF0000"/>
                </a:solidFill>
                <a:latin typeface="华文中宋" pitchFamily="2" charset="-122"/>
                <a:ea typeface="华文中宋" pitchFamily="2" charset="-122"/>
              </a:rPr>
              <a:t>学习评议</a:t>
            </a:r>
            <a:r>
              <a:rPr lang="zh-CN" altLang="en-US" sz="2800" b="0" dirty="0" smtClean="0">
                <a:solidFill>
                  <a:srgbClr val="FF0000"/>
                </a:solidFill>
                <a:latin typeface="华文中宋" pitchFamily="2" charset="-122"/>
                <a:ea typeface="华文中宋" pitchFamily="2" charset="-122"/>
              </a:rPr>
              <a:t>：</a:t>
            </a:r>
            <a:endParaRPr lang="en-US" altLang="zh-CN" sz="2800" b="0" dirty="0" smtClean="0">
              <a:solidFill>
                <a:srgbClr val="FF0000"/>
              </a:solidFill>
              <a:latin typeface="华文中宋" pitchFamily="2" charset="-122"/>
              <a:ea typeface="华文中宋" pitchFamily="2" charset="-122"/>
            </a:endParaRPr>
          </a:p>
          <a:p>
            <a:pPr>
              <a:lnSpc>
                <a:spcPct val="110000"/>
              </a:lnSpc>
            </a:pPr>
            <a:r>
              <a:rPr lang="zh-CN" altLang="en-US" sz="2400" dirty="0" smtClean="0">
                <a:solidFill>
                  <a:schemeClr val="tx1"/>
                </a:solidFill>
                <a:latin typeface="宋体" pitchFamily="2" charset="-122"/>
              </a:rPr>
              <a:t>第一，为何省级权重的出口和进口不分开？分开的话，可以测算出出口权重和进口权重，防止加总扭曲。</a:t>
            </a:r>
            <a:endParaRPr lang="en-US" altLang="zh-CN" sz="2400" dirty="0" smtClean="0">
              <a:solidFill>
                <a:schemeClr val="tx1"/>
              </a:solidFill>
              <a:latin typeface="宋体" pitchFamily="2" charset="-122"/>
            </a:endParaRPr>
          </a:p>
          <a:p>
            <a:pPr>
              <a:lnSpc>
                <a:spcPct val="110000"/>
              </a:lnSpc>
            </a:pPr>
            <a:r>
              <a:rPr lang="zh-CN" altLang="en-US" sz="2400" dirty="0" smtClean="0">
                <a:solidFill>
                  <a:schemeClr val="tx1"/>
                </a:solidFill>
                <a:latin typeface="宋体" pitchFamily="2" charset="-122"/>
              </a:rPr>
              <a:t>第二，不同省份</a:t>
            </a:r>
            <a:r>
              <a:rPr lang="en-US" altLang="zh-CN" sz="2400" dirty="0" smtClean="0">
                <a:solidFill>
                  <a:schemeClr val="tx1"/>
                </a:solidFill>
                <a:latin typeface="宋体" pitchFamily="2" charset="-122"/>
              </a:rPr>
              <a:t>CPI</a:t>
            </a:r>
            <a:r>
              <a:rPr lang="zh-CN" altLang="en-US" sz="2400" dirty="0" smtClean="0">
                <a:solidFill>
                  <a:schemeClr val="tx1"/>
                </a:solidFill>
                <a:latin typeface="宋体" pitchFamily="2" charset="-122"/>
              </a:rPr>
              <a:t>差别很大，因而不同省份对外实际汇率应该差异的，为何去测算没有跨年度可比性的省级名义有效汇率呢？</a:t>
            </a:r>
            <a:endParaRPr lang="en-US" altLang="zh-CN" sz="2400" dirty="0" smtClean="0">
              <a:solidFill>
                <a:schemeClr val="tx1"/>
              </a:solidFill>
              <a:latin typeface="宋体" pitchFamily="2" charset="-122"/>
            </a:endParaRPr>
          </a:p>
          <a:p>
            <a:pPr>
              <a:lnSpc>
                <a:spcPct val="110000"/>
              </a:lnSpc>
            </a:pPr>
            <a:r>
              <a:rPr lang="zh-CN" altLang="en-US" sz="2400" dirty="0" smtClean="0">
                <a:solidFill>
                  <a:schemeClr val="tx1"/>
                </a:solidFill>
                <a:latin typeface="宋体" pitchFamily="2" charset="-122"/>
              </a:rPr>
              <a:t>第三，即使不同省份的名义双边汇率也是有较大差异的，并且可以通过相对</a:t>
            </a:r>
            <a:r>
              <a:rPr lang="en-US" altLang="zh-CN" sz="2400" dirty="0" smtClean="0">
                <a:solidFill>
                  <a:schemeClr val="tx1"/>
                </a:solidFill>
                <a:latin typeface="宋体" pitchFamily="2" charset="-122"/>
              </a:rPr>
              <a:t>CPI</a:t>
            </a:r>
            <a:r>
              <a:rPr lang="zh-CN" altLang="en-US" sz="2400" dirty="0" smtClean="0">
                <a:solidFill>
                  <a:schemeClr val="tx1"/>
                </a:solidFill>
                <a:latin typeface="宋体" pitchFamily="2" charset="-122"/>
              </a:rPr>
              <a:t>测算出来的，为何假设不同省份面临同样的名义汇率呢？</a:t>
            </a:r>
            <a:endParaRPr lang="en-US" altLang="zh-CN" sz="2400" dirty="0" smtClean="0">
              <a:solidFill>
                <a:schemeClr val="tx1"/>
              </a:solidFill>
              <a:latin typeface="宋体" pitchFamily="2" charset="-122"/>
            </a:endParaRPr>
          </a:p>
          <a:p>
            <a:pPr>
              <a:lnSpc>
                <a:spcPct val="110000"/>
              </a:lnSpc>
            </a:pPr>
            <a:r>
              <a:rPr lang="zh-CN" altLang="en-US" sz="2400" dirty="0" smtClean="0"/>
              <a:t>第四，总是感觉违反了有效汇率的原本界定：需要保持省级出口权重和省级汇率主体的一致性。</a:t>
            </a:r>
            <a:endParaRPr lang="en-US" altLang="zh-CN" sz="24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0"/>
            <a:ext cx="3643338" cy="500042"/>
          </a:xfrm>
        </p:spPr>
        <p:txBody>
          <a:bodyPr>
            <a:normAutofit fontScale="90000"/>
          </a:bodyPr>
          <a:lstStyle/>
          <a:p>
            <a:r>
              <a:rPr lang="zh-CN" altLang="en-US" sz="2400" dirty="0" smtClean="0"/>
              <a:t>相关参考文献：</a:t>
            </a:r>
            <a:endParaRPr lang="zh-CN" altLang="en-US" sz="2400" dirty="0"/>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14</a:t>
            </a:fld>
            <a:endParaRPr lang="zh-CN" altLang="en-US" dirty="0"/>
          </a:p>
        </p:txBody>
      </p:sp>
      <p:sp>
        <p:nvSpPr>
          <p:cNvPr id="5" name="内容占位符 4"/>
          <p:cNvSpPr>
            <a:spLocks noGrp="1"/>
          </p:cNvSpPr>
          <p:nvPr>
            <p:ph sz="quarter" idx="1"/>
          </p:nvPr>
        </p:nvSpPr>
        <p:spPr>
          <a:xfrm>
            <a:off x="0" y="428604"/>
            <a:ext cx="9144000" cy="6215106"/>
          </a:xfrm>
        </p:spPr>
        <p:txBody>
          <a:bodyPr>
            <a:noAutofit/>
          </a:bodyPr>
          <a:lstStyle/>
          <a:p>
            <a:pPr>
              <a:spcBef>
                <a:spcPts val="200"/>
              </a:spcBef>
            </a:pPr>
            <a:r>
              <a:rPr lang="zh-CN" altLang="zh-CN" sz="1000" dirty="0" smtClean="0"/>
              <a:t>曾铮、张亚斌（</a:t>
            </a:r>
            <a:r>
              <a:rPr lang="en-US" altLang="zh-CN" sz="1000" dirty="0" smtClean="0"/>
              <a:t>2007</a:t>
            </a:r>
            <a:r>
              <a:rPr lang="zh-CN" altLang="zh-CN" sz="1000" dirty="0" smtClean="0"/>
              <a:t>）：《人民币实际汇率升值与中国出口商品结构调整》，《世界经济》第</a:t>
            </a:r>
            <a:r>
              <a:rPr lang="en-US" altLang="zh-CN" sz="1000" dirty="0" smtClean="0"/>
              <a:t>5</a:t>
            </a:r>
            <a:r>
              <a:rPr lang="zh-CN" altLang="zh-CN" sz="1000" dirty="0" smtClean="0"/>
              <a:t>期。</a:t>
            </a:r>
          </a:p>
          <a:p>
            <a:pPr>
              <a:spcBef>
                <a:spcPts val="200"/>
              </a:spcBef>
            </a:pPr>
            <a:r>
              <a:rPr lang="zh-CN" altLang="zh-CN" sz="1000" dirty="0" smtClean="0"/>
              <a:t>沈国兵（</a:t>
            </a:r>
            <a:r>
              <a:rPr lang="en-US" altLang="zh-CN" sz="1000" dirty="0" smtClean="0"/>
              <a:t>2015</a:t>
            </a:r>
            <a:r>
              <a:rPr lang="zh-CN" altLang="zh-CN" sz="1000" dirty="0" smtClean="0"/>
              <a:t>）：《美元弱势调整对中美双边贸易的影响》，《经济研究》第</a:t>
            </a:r>
            <a:r>
              <a:rPr lang="en-US" altLang="zh-CN" sz="1000" dirty="0" smtClean="0"/>
              <a:t>4</a:t>
            </a:r>
            <a:r>
              <a:rPr lang="zh-CN" altLang="zh-CN" sz="1000" dirty="0" smtClean="0"/>
              <a:t>期。</a:t>
            </a:r>
          </a:p>
          <a:p>
            <a:pPr>
              <a:spcBef>
                <a:spcPts val="200"/>
              </a:spcBef>
            </a:pPr>
            <a:r>
              <a:rPr lang="zh-CN" altLang="zh-CN" sz="1000" dirty="0" smtClean="0"/>
              <a:t>王雅琦、戴觅和徐建炜（</a:t>
            </a:r>
            <a:r>
              <a:rPr lang="en-US" altLang="zh-CN" sz="1000" dirty="0" smtClean="0"/>
              <a:t>2015</a:t>
            </a:r>
            <a:r>
              <a:rPr lang="zh-CN" altLang="zh-CN" sz="1000" dirty="0" smtClean="0"/>
              <a:t>）：《汇率、产品质量与出口价格》，《世界经济》第</a:t>
            </a:r>
            <a:r>
              <a:rPr lang="en-US" altLang="zh-CN" sz="1000" dirty="0" smtClean="0"/>
              <a:t>5</a:t>
            </a:r>
            <a:r>
              <a:rPr lang="zh-CN" altLang="zh-CN" sz="1000" dirty="0" smtClean="0"/>
              <a:t>期。</a:t>
            </a:r>
          </a:p>
          <a:p>
            <a:pPr>
              <a:spcBef>
                <a:spcPts val="200"/>
              </a:spcBef>
            </a:pPr>
            <a:r>
              <a:rPr lang="zh-CN" altLang="zh-CN" sz="1000" dirty="0" smtClean="0"/>
              <a:t>邢予青、</a:t>
            </a:r>
            <a:r>
              <a:rPr lang="en-US" altLang="zh-CN" sz="1000" dirty="0" err="1" smtClean="0"/>
              <a:t>Detert</a:t>
            </a:r>
            <a:r>
              <a:rPr lang="en-US" altLang="zh-CN" sz="1000" dirty="0" smtClean="0"/>
              <a:t> (2011)</a:t>
            </a:r>
            <a:r>
              <a:rPr lang="zh-CN" altLang="zh-CN" sz="1000" dirty="0" smtClean="0"/>
              <a:t>：《国际分工与美中贸易逆差：以</a:t>
            </a:r>
            <a:r>
              <a:rPr lang="en-US" altLang="zh-CN" sz="1000" dirty="0" err="1" smtClean="0"/>
              <a:t>iPhone</a:t>
            </a:r>
            <a:r>
              <a:rPr lang="zh-CN" altLang="zh-CN" sz="1000" dirty="0" smtClean="0"/>
              <a:t>为例》，《金融研究》第</a:t>
            </a:r>
            <a:r>
              <a:rPr lang="en-US" altLang="zh-CN" sz="1000" dirty="0" smtClean="0"/>
              <a:t>3</a:t>
            </a:r>
            <a:r>
              <a:rPr lang="zh-CN" altLang="zh-CN" sz="1000" dirty="0" smtClean="0"/>
              <a:t>期。</a:t>
            </a:r>
          </a:p>
          <a:p>
            <a:pPr>
              <a:spcBef>
                <a:spcPts val="200"/>
              </a:spcBef>
            </a:pPr>
            <a:r>
              <a:rPr lang="zh-CN" altLang="zh-CN" sz="1000" dirty="0" smtClean="0"/>
              <a:t>余淼杰、王雅琦（</a:t>
            </a:r>
            <a:r>
              <a:rPr lang="en-US" altLang="zh-CN" sz="1000" dirty="0" smtClean="0"/>
              <a:t>2015</a:t>
            </a:r>
            <a:r>
              <a:rPr lang="zh-CN" altLang="zh-CN" sz="1000" dirty="0" smtClean="0"/>
              <a:t>）：《人民币汇率变动与企业出口产品决策》，《金融研究》第</a:t>
            </a:r>
            <a:r>
              <a:rPr lang="en-US" altLang="zh-CN" sz="1000" dirty="0" smtClean="0"/>
              <a:t>4</a:t>
            </a:r>
            <a:r>
              <a:rPr lang="zh-CN" altLang="zh-CN" sz="1000" dirty="0" smtClean="0"/>
              <a:t>期。</a:t>
            </a:r>
          </a:p>
          <a:p>
            <a:pPr>
              <a:spcBef>
                <a:spcPts val="200"/>
              </a:spcBef>
            </a:pPr>
            <a:r>
              <a:rPr lang="zh-CN" altLang="zh-CN" sz="1000" dirty="0" smtClean="0"/>
              <a:t>张会清、唐海燕（</a:t>
            </a:r>
            <a:r>
              <a:rPr lang="en-US" altLang="zh-CN" sz="1000" dirty="0" smtClean="0"/>
              <a:t>2012</a:t>
            </a:r>
            <a:r>
              <a:rPr lang="zh-CN" altLang="zh-CN" sz="1000" dirty="0" smtClean="0"/>
              <a:t>）：《人民币升值、企业行为与出口贸易——基于大样本企业数据的实证研究》，《管理世界》第</a:t>
            </a:r>
            <a:r>
              <a:rPr lang="en-US" altLang="zh-CN" sz="1000" dirty="0" smtClean="0"/>
              <a:t>12</a:t>
            </a:r>
            <a:r>
              <a:rPr lang="zh-CN" altLang="zh-CN" sz="1000" dirty="0" smtClean="0"/>
              <a:t>期。</a:t>
            </a:r>
          </a:p>
          <a:p>
            <a:pPr>
              <a:spcBef>
                <a:spcPts val="200"/>
              </a:spcBef>
            </a:pPr>
            <a:r>
              <a:rPr lang="zh-CN" altLang="zh-CN" sz="1000" dirty="0" smtClean="0"/>
              <a:t>张杰、陈志远、刘元春（</a:t>
            </a:r>
            <a:r>
              <a:rPr lang="en-US" altLang="zh-CN" sz="1000" dirty="0" smtClean="0"/>
              <a:t>2013</a:t>
            </a:r>
            <a:r>
              <a:rPr lang="zh-CN" altLang="zh-CN" sz="1000" dirty="0" smtClean="0"/>
              <a:t>）：《中国出口国内附加值的测算与变化机制》，《经济研究》第</a:t>
            </a:r>
            <a:r>
              <a:rPr lang="en-US" altLang="zh-CN" sz="1000" dirty="0" smtClean="0"/>
              <a:t>10</a:t>
            </a:r>
            <a:r>
              <a:rPr lang="zh-CN" altLang="zh-CN" sz="1000" dirty="0" smtClean="0"/>
              <a:t>期。</a:t>
            </a:r>
          </a:p>
          <a:p>
            <a:pPr>
              <a:spcBef>
                <a:spcPts val="200"/>
              </a:spcBef>
            </a:pPr>
            <a:r>
              <a:rPr lang="en-US" altLang="zh-CN" sz="1000" dirty="0" smtClean="0"/>
              <a:t>Ahmed, S. (2009), “Are Chinese Exports Sensitive to Changes in the Exchange Rate?” </a:t>
            </a:r>
            <a:r>
              <a:rPr lang="en-US" altLang="zh-CN" sz="1000" i="1" dirty="0" smtClean="0"/>
              <a:t>International Finance Discussion Papers</a:t>
            </a:r>
            <a:r>
              <a:rPr lang="en-US" altLang="zh-CN" sz="1000" dirty="0" smtClean="0"/>
              <a:t> No.987, pp.1-34.</a:t>
            </a:r>
            <a:endParaRPr lang="zh-CN" altLang="zh-CN" sz="1000" dirty="0" smtClean="0"/>
          </a:p>
          <a:p>
            <a:pPr>
              <a:spcBef>
                <a:spcPts val="200"/>
              </a:spcBef>
            </a:pPr>
            <a:r>
              <a:rPr lang="en-US" altLang="zh-CN" sz="1000" dirty="0" smtClean="0"/>
              <a:t>Baum, C., M. </a:t>
            </a:r>
            <a:r>
              <a:rPr lang="en-US" altLang="zh-CN" sz="1000" dirty="0" err="1" smtClean="0"/>
              <a:t>Caglayan</a:t>
            </a:r>
            <a:r>
              <a:rPr lang="en-US" altLang="zh-CN" sz="1000" dirty="0" smtClean="0"/>
              <a:t> and N. </a:t>
            </a:r>
            <a:r>
              <a:rPr lang="en-US" altLang="zh-CN" sz="1000" dirty="0" err="1" smtClean="0"/>
              <a:t>Ozkan</a:t>
            </a:r>
            <a:r>
              <a:rPr lang="en-US" altLang="zh-CN" sz="1000" dirty="0" smtClean="0"/>
              <a:t> (2004), “Nonlinear Effects of Exchange Rate Volatility on the Volume of Bilateral Exports”, </a:t>
            </a:r>
            <a:r>
              <a:rPr lang="en-US" altLang="zh-CN" sz="1000" i="1" dirty="0" smtClean="0"/>
              <a:t>Journal of Applied Econometrics</a:t>
            </a:r>
            <a:r>
              <a:rPr lang="en-US" altLang="zh-CN" sz="1000" dirty="0" smtClean="0"/>
              <a:t>, Vol.19, Issue 1, pp.1–23.</a:t>
            </a:r>
          </a:p>
          <a:p>
            <a:pPr>
              <a:spcBef>
                <a:spcPts val="200"/>
              </a:spcBef>
            </a:pPr>
            <a:r>
              <a:rPr lang="en-US" altLang="zh-CN" sz="1000" dirty="0" err="1" smtClean="0"/>
              <a:t>Bems</a:t>
            </a:r>
            <a:r>
              <a:rPr lang="en-US" altLang="zh-CN" sz="1000" dirty="0" smtClean="0"/>
              <a:t>, </a:t>
            </a:r>
            <a:r>
              <a:rPr lang="en-US" altLang="zh-CN" sz="1000" dirty="0" err="1" smtClean="0"/>
              <a:t>Rudolfs</a:t>
            </a:r>
            <a:r>
              <a:rPr lang="en-US" altLang="zh-CN" sz="1000" dirty="0" smtClean="0"/>
              <a:t> and Robert C. Johnson</a:t>
            </a:r>
            <a:r>
              <a:rPr lang="zh-CN" altLang="en-US" sz="1000" dirty="0" smtClean="0"/>
              <a:t> </a:t>
            </a:r>
            <a:r>
              <a:rPr lang="en-US" altLang="zh-CN" sz="1000" dirty="0" smtClean="0"/>
              <a:t>(2012), “Value-added Exchange Rates”, NBER Working Paper No.18498. </a:t>
            </a:r>
            <a:endParaRPr lang="zh-CN" altLang="zh-CN" sz="1000" dirty="0" smtClean="0"/>
          </a:p>
          <a:p>
            <a:pPr>
              <a:spcBef>
                <a:spcPts val="200"/>
              </a:spcBef>
            </a:pPr>
            <a:r>
              <a:rPr lang="en-US" altLang="zh-CN" sz="1000" dirty="0" smtClean="0"/>
              <a:t>Chen, N. and L. Juvenal (2016), “Quality, Trade, and Exchange Rate Pass-through”, </a:t>
            </a:r>
            <a:r>
              <a:rPr lang="en-US" altLang="zh-CN" sz="1000" i="1" dirty="0" smtClean="0"/>
              <a:t>Journal of International Economics</a:t>
            </a:r>
            <a:r>
              <a:rPr lang="en-US" altLang="zh-CN" sz="1000" dirty="0" smtClean="0"/>
              <a:t>, Vol.100, pp.61–80.</a:t>
            </a:r>
            <a:endParaRPr lang="zh-CN" altLang="zh-CN" sz="1000" dirty="0" smtClean="0"/>
          </a:p>
          <a:p>
            <a:pPr>
              <a:spcBef>
                <a:spcPts val="200"/>
              </a:spcBef>
            </a:pPr>
            <a:r>
              <a:rPr lang="en-US" altLang="zh-CN" sz="1000" dirty="0" smtClean="0"/>
              <a:t>Cheung, Y.W. and R. </a:t>
            </a:r>
            <a:r>
              <a:rPr lang="en-US" altLang="zh-CN" sz="1000" dirty="0" err="1" smtClean="0"/>
              <a:t>Sengupta</a:t>
            </a:r>
            <a:r>
              <a:rPr lang="en-US" altLang="zh-CN" sz="1000" dirty="0" smtClean="0"/>
              <a:t> (2013), “Impact of Exchange Rate Movements on Exports: An Analysis of Indian Non-financial Sector Firms”, </a:t>
            </a:r>
            <a:r>
              <a:rPr lang="en-US" altLang="zh-CN" sz="1000" i="1" dirty="0" smtClean="0"/>
              <a:t>Journal of International Money and Finance</a:t>
            </a:r>
            <a:r>
              <a:rPr lang="en-US" altLang="zh-CN" sz="1000" dirty="0" smtClean="0"/>
              <a:t>, Vol.39, pp.231–245.</a:t>
            </a:r>
            <a:endParaRPr lang="zh-CN" altLang="zh-CN" sz="1000" dirty="0" smtClean="0"/>
          </a:p>
          <a:p>
            <a:pPr>
              <a:spcBef>
                <a:spcPts val="200"/>
              </a:spcBef>
            </a:pPr>
            <a:r>
              <a:rPr lang="en-US" altLang="zh-CN" sz="1000" dirty="0" err="1" smtClean="0"/>
              <a:t>Cheung,Y</a:t>
            </a:r>
            <a:r>
              <a:rPr lang="en-US" altLang="zh-CN" sz="1000" dirty="0" smtClean="0"/>
              <a:t>., M. Chinn and X. </a:t>
            </a:r>
            <a:r>
              <a:rPr lang="en-US" altLang="zh-CN" sz="1000" dirty="0" err="1" smtClean="0"/>
              <a:t>Qian</a:t>
            </a:r>
            <a:r>
              <a:rPr lang="en-US" altLang="zh-CN" sz="1000" dirty="0" smtClean="0"/>
              <a:t> (2012), “Are Chinese Trade Flows Different?”, </a:t>
            </a:r>
            <a:r>
              <a:rPr lang="en-US" altLang="zh-CN" sz="1000" i="1" dirty="0" smtClean="0"/>
              <a:t>Journal of International Money and Finance</a:t>
            </a:r>
            <a:r>
              <a:rPr lang="en-US" altLang="zh-CN" sz="1000" dirty="0" smtClean="0"/>
              <a:t> , Vol.31, pp.2127–2146.</a:t>
            </a:r>
            <a:endParaRPr lang="zh-CN" altLang="zh-CN" sz="1000" dirty="0" smtClean="0"/>
          </a:p>
          <a:p>
            <a:pPr>
              <a:spcBef>
                <a:spcPts val="200"/>
              </a:spcBef>
            </a:pPr>
            <a:r>
              <a:rPr lang="en-US" altLang="zh-CN" sz="1000" dirty="0" smtClean="0"/>
              <a:t>Dai, M., M. </a:t>
            </a:r>
            <a:r>
              <a:rPr lang="en-US" altLang="zh-CN" sz="1000" dirty="0" err="1" smtClean="0"/>
              <a:t>Maitra</a:t>
            </a:r>
            <a:r>
              <a:rPr lang="en-US" altLang="zh-CN" sz="1000" dirty="0" smtClean="0"/>
              <a:t>, and M. Yu (2016), “Unexceptional Exporter Performance in China? The Role of Processing Trade”, </a:t>
            </a:r>
            <a:r>
              <a:rPr lang="en-US" altLang="zh-CN" sz="1000" i="1" dirty="0" smtClean="0"/>
              <a:t>Journal of Development Economics</a:t>
            </a:r>
            <a:r>
              <a:rPr lang="en-US" altLang="zh-CN" sz="1000" dirty="0" smtClean="0"/>
              <a:t>, Vol.121, pp.177-189.</a:t>
            </a:r>
            <a:endParaRPr lang="zh-CN" altLang="zh-CN" sz="1000" dirty="0" smtClean="0"/>
          </a:p>
          <a:p>
            <a:pPr>
              <a:spcBef>
                <a:spcPts val="200"/>
              </a:spcBef>
            </a:pPr>
            <a:r>
              <a:rPr lang="en-US" altLang="zh-CN" sz="1000" dirty="0" err="1" smtClean="0"/>
              <a:t>Dellas</a:t>
            </a:r>
            <a:r>
              <a:rPr lang="en-US" altLang="zh-CN" sz="1000" dirty="0" smtClean="0"/>
              <a:t>, H. and B. </a:t>
            </a:r>
            <a:r>
              <a:rPr lang="en-US" altLang="zh-CN" sz="1000" dirty="0" err="1" smtClean="0"/>
              <a:t>Zilberfarb</a:t>
            </a:r>
            <a:r>
              <a:rPr lang="en-US" altLang="zh-CN" sz="1000" dirty="0" smtClean="0"/>
              <a:t> (1993), “Real Exchange Rate Volatility and International Trade: A Reexamination of the Theory”, </a:t>
            </a:r>
            <a:r>
              <a:rPr lang="en-US" altLang="zh-CN" sz="1000" i="1" dirty="0" smtClean="0"/>
              <a:t>Southern Economic Journal</a:t>
            </a:r>
            <a:r>
              <a:rPr lang="en-US" altLang="zh-CN" sz="1000" dirty="0" smtClean="0"/>
              <a:t>, Vol.59, Issue 4, pp.641-647.</a:t>
            </a:r>
            <a:endParaRPr lang="zh-CN" altLang="zh-CN" sz="1000" dirty="0" smtClean="0"/>
          </a:p>
          <a:p>
            <a:pPr>
              <a:spcBef>
                <a:spcPts val="200"/>
              </a:spcBef>
            </a:pPr>
            <a:r>
              <a:rPr lang="en-US" altLang="zh-CN" sz="1000" dirty="0" smtClean="0"/>
              <a:t>Goldstein, M. and M. Khan (1985), “Income and Price Effects in Foreign Trade”, </a:t>
            </a:r>
            <a:r>
              <a:rPr lang="en-US" altLang="zh-CN" sz="1000" i="1" dirty="0" smtClean="0"/>
              <a:t>Handbook of International Economics</a:t>
            </a:r>
            <a:r>
              <a:rPr lang="en-US" altLang="zh-CN" sz="1000" dirty="0" smtClean="0"/>
              <a:t>, Vol.2, pp.1041-1105.</a:t>
            </a:r>
            <a:endParaRPr lang="zh-CN" altLang="zh-CN" sz="1000" dirty="0" smtClean="0"/>
          </a:p>
          <a:p>
            <a:pPr>
              <a:spcBef>
                <a:spcPts val="200"/>
              </a:spcBef>
            </a:pPr>
            <a:r>
              <a:rPr lang="en-US" altLang="zh-CN" sz="1000" dirty="0" err="1" smtClean="0"/>
              <a:t>Lall</a:t>
            </a:r>
            <a:r>
              <a:rPr lang="en-US" altLang="zh-CN" sz="1000" dirty="0" smtClean="0"/>
              <a:t>, S. (2000), “The Technological Structure and Performance of Developing Country Manufactured Exports, 1985–98”, </a:t>
            </a:r>
            <a:r>
              <a:rPr lang="en-US" altLang="zh-CN" sz="1000" i="1" dirty="0" smtClean="0"/>
              <a:t>Oxford Development Studies</a:t>
            </a:r>
            <a:r>
              <a:rPr lang="en-US" altLang="zh-CN" sz="1000" dirty="0" smtClean="0"/>
              <a:t>, Vol.28, No.3, pp.337-369.</a:t>
            </a:r>
            <a:endParaRPr lang="zh-CN" altLang="zh-CN" sz="1000" dirty="0" smtClean="0"/>
          </a:p>
          <a:p>
            <a:pPr>
              <a:spcBef>
                <a:spcPts val="200"/>
              </a:spcBef>
            </a:pPr>
            <a:r>
              <a:rPr lang="en-US" altLang="zh-CN" sz="1000" dirty="0" smtClean="0"/>
              <a:t>Li, H., H. Ma, and Y. </a:t>
            </a:r>
            <a:r>
              <a:rPr lang="en-US" altLang="zh-CN" sz="1000" dirty="0" err="1" smtClean="0"/>
              <a:t>Xu</a:t>
            </a:r>
            <a:r>
              <a:rPr lang="en-US" altLang="zh-CN" sz="1000" dirty="0" smtClean="0"/>
              <a:t> (2015), “How do Exchange Rate Movements Affect Chinese Exports?—A Firm-level Investigation”,</a:t>
            </a:r>
            <a:r>
              <a:rPr lang="en-US" altLang="zh-CN" sz="1000" i="1" dirty="0" smtClean="0"/>
              <a:t> Journal of International Economics</a:t>
            </a:r>
            <a:r>
              <a:rPr lang="en-US" altLang="zh-CN" sz="1000" dirty="0" smtClean="0"/>
              <a:t>, Vol.97, Issue 1, pp.148–161.</a:t>
            </a:r>
            <a:endParaRPr lang="zh-CN" altLang="zh-CN" sz="1000" dirty="0" smtClean="0"/>
          </a:p>
          <a:p>
            <a:pPr>
              <a:spcBef>
                <a:spcPts val="200"/>
              </a:spcBef>
            </a:pPr>
            <a:r>
              <a:rPr lang="en-US" altLang="zh-CN" sz="1000" dirty="0" smtClean="0"/>
              <a:t>McKenzie, M. (1999), “The Impact of Exchange Rate Volatility on International Trade Flows”, </a:t>
            </a:r>
            <a:r>
              <a:rPr lang="en-US" altLang="zh-CN" sz="1000" i="1" dirty="0" smtClean="0"/>
              <a:t>Journal of Economic Surveys</a:t>
            </a:r>
            <a:r>
              <a:rPr lang="en-US" altLang="zh-CN" sz="1000" dirty="0" smtClean="0"/>
              <a:t>, Vol.13, Issue 1, pp.71–106.</a:t>
            </a:r>
            <a:endParaRPr lang="zh-CN" altLang="zh-CN" sz="1000" dirty="0" smtClean="0"/>
          </a:p>
          <a:p>
            <a:pPr>
              <a:spcBef>
                <a:spcPts val="200"/>
              </a:spcBef>
            </a:pPr>
            <a:r>
              <a:rPr lang="en-US" altLang="zh-CN" sz="1000" dirty="0" err="1" smtClean="0"/>
              <a:t>Thorbecke</a:t>
            </a:r>
            <a:r>
              <a:rPr lang="en-US" altLang="zh-CN" sz="1000" dirty="0" smtClean="0"/>
              <a:t>, W. and G. Smith (2010), “How Would an Appreciation of the </a:t>
            </a:r>
            <a:r>
              <a:rPr lang="en-US" altLang="zh-CN" sz="1000" dirty="0" err="1" smtClean="0"/>
              <a:t>Renminbi</a:t>
            </a:r>
            <a:r>
              <a:rPr lang="en-US" altLang="zh-CN" sz="1000" dirty="0" smtClean="0"/>
              <a:t> and Other East Asian Currencies Affect China’s Exports?” </a:t>
            </a:r>
            <a:r>
              <a:rPr lang="en-US" altLang="zh-CN" sz="1000" i="1" dirty="0" smtClean="0"/>
              <a:t>Review of International Economics</a:t>
            </a:r>
            <a:r>
              <a:rPr lang="en-US" altLang="zh-CN" sz="1000" dirty="0" smtClean="0"/>
              <a:t>, Vol.18, Issue 1, pp.95-108.</a:t>
            </a:r>
            <a:endParaRPr lang="zh-CN" altLang="zh-CN" sz="1000" dirty="0" smtClean="0"/>
          </a:p>
          <a:p>
            <a:pPr>
              <a:spcBef>
                <a:spcPts val="200"/>
              </a:spcBef>
            </a:pPr>
            <a:r>
              <a:rPr lang="en-US" altLang="zh-CN" sz="1000" dirty="0" smtClean="0"/>
              <a:t>Wang, C., C. Lin and C. Yang (2012) “Short-run and Long-run Effects of Exchange Rate Change on Trade Balance: Evidence from China and its Trading Partners”, </a:t>
            </a:r>
            <a:r>
              <a:rPr lang="en-US" altLang="zh-CN" sz="1000" i="1" dirty="0" smtClean="0"/>
              <a:t>Japan and the World Economy</a:t>
            </a:r>
            <a:r>
              <a:rPr lang="en-US" altLang="zh-CN" sz="1000" dirty="0" smtClean="0"/>
              <a:t>, Vol.24, pp.266–273.</a:t>
            </a:r>
            <a:endParaRPr lang="zh-CN" altLang="zh-CN" sz="1000" dirty="0" smtClean="0"/>
          </a:p>
          <a:p>
            <a:pPr>
              <a:spcBef>
                <a:spcPts val="200"/>
              </a:spcBef>
            </a:pPr>
            <a:r>
              <a:rPr lang="en-US" altLang="zh-CN" sz="1000" dirty="0" smtClean="0"/>
              <a:t>Xing, Y.Q. (2012), “The People’s Republic of China’s High-tech Exports: Myth and Reality”, </a:t>
            </a:r>
            <a:r>
              <a:rPr lang="en-US" altLang="zh-CN" sz="1000" i="1" dirty="0" smtClean="0"/>
              <a:t>ADBI Working Paper </a:t>
            </a:r>
            <a:r>
              <a:rPr lang="en-US" altLang="zh-CN" sz="1000" dirty="0" smtClean="0"/>
              <a:t>No. 357, pp.1-10.</a:t>
            </a:r>
            <a:endParaRPr lang="zh-CN" altLang="zh-CN" sz="1000" dirty="0" smtClean="0"/>
          </a:p>
          <a:p>
            <a:pPr>
              <a:spcBef>
                <a:spcPts val="200"/>
              </a:spcBef>
            </a:pPr>
            <a:r>
              <a:rPr lang="en-US" altLang="zh-CN" sz="1000" dirty="0" smtClean="0"/>
              <a:t>Xing, Y.Q. (2016), “Rising Wages, Yuan Appreciation and China’s Processing Exports”, GRIPS Discussion Paper 16-01, pp.1-18.</a:t>
            </a:r>
            <a:endParaRPr lang="zh-CN" altLang="zh-CN" sz="1000" dirty="0" smtClean="0"/>
          </a:p>
          <a:p>
            <a:pPr>
              <a:spcBef>
                <a:spcPts val="200"/>
              </a:spcBef>
            </a:pPr>
            <a:r>
              <a:rPr lang="en-US" altLang="zh-CN" sz="1000" dirty="0" err="1" smtClean="0"/>
              <a:t>Xu</a:t>
            </a:r>
            <a:r>
              <a:rPr lang="en-US" altLang="zh-CN" sz="1000" dirty="0" smtClean="0"/>
              <a:t>, J., Q. Mao, and J. Tong (2016), “The Impact of Exchange Rate Movements on Multi-product Firms’ Export Performance: Evidence from China”, </a:t>
            </a:r>
            <a:r>
              <a:rPr lang="en-US" altLang="zh-CN" sz="1000" i="1" dirty="0" smtClean="0"/>
              <a:t>China Economic Review</a:t>
            </a:r>
            <a:r>
              <a:rPr lang="en-US" altLang="zh-CN" sz="1000" dirty="0" smtClean="0"/>
              <a:t>, Vol.39, pp.46-62.</a:t>
            </a:r>
            <a:endParaRPr lang="zh-CN" altLang="zh-CN" sz="1000" dirty="0" smtClean="0"/>
          </a:p>
          <a:p>
            <a:pPr>
              <a:spcBef>
                <a:spcPts val="200"/>
              </a:spcBef>
            </a:pPr>
            <a:r>
              <a:rPr lang="en-US" altLang="zh-CN" sz="1000" dirty="0" err="1" smtClean="0"/>
              <a:t>Zeng</a:t>
            </a:r>
            <a:r>
              <a:rPr lang="en-US" altLang="zh-CN" sz="1000" dirty="0" smtClean="0"/>
              <a:t>, K. (2002), “Complementary Trade Structure and U.S.-China Negotiations over Intellectual Property Rights”,</a:t>
            </a:r>
            <a:r>
              <a:rPr lang="en-US" altLang="zh-CN" sz="1000" i="1" dirty="0" smtClean="0"/>
              <a:t> East Asia</a:t>
            </a:r>
            <a:r>
              <a:rPr lang="en-US" altLang="zh-CN" sz="1000" dirty="0" smtClean="0"/>
              <a:t>, Vol.20, Issue 1, pp. 54-80.</a:t>
            </a:r>
            <a:endParaRPr lang="zh-CN" altLang="zh-CN" sz="1000" dirty="0" smtClean="0"/>
          </a:p>
          <a:p>
            <a:pPr>
              <a:spcBef>
                <a:spcPts val="200"/>
              </a:spcBef>
            </a:pPr>
            <a:r>
              <a:rPr lang="en-US" altLang="zh-CN" sz="1000" dirty="0" smtClean="0"/>
              <a:t>Zhang, Y. and G. Wan (2007), “What Accounts for China’s Trade Balance Dynamics?”, </a:t>
            </a:r>
            <a:r>
              <a:rPr lang="en-US" altLang="zh-CN" sz="1000" i="1" dirty="0" smtClean="0"/>
              <a:t>Journal of Policy Modeling</a:t>
            </a:r>
            <a:r>
              <a:rPr lang="en-US" altLang="zh-CN" sz="1000" dirty="0" smtClean="0"/>
              <a:t>, Vol.29, Issue 6, pp.821-837.</a:t>
            </a:r>
            <a:endParaRPr lang="zh-CN" altLang="zh-CN" sz="1000" dirty="0" smtClean="0"/>
          </a:p>
          <a:p>
            <a:pPr>
              <a:spcBef>
                <a:spcPts val="0"/>
              </a:spcBef>
            </a:pPr>
            <a:endParaRPr lang="zh-CN" altLang="en-US" sz="1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285720" y="142852"/>
            <a:ext cx="8001024" cy="954071"/>
          </a:xfrm>
        </p:spPr>
        <p:txBody>
          <a:bodyPr/>
          <a:lstStyle/>
          <a:p>
            <a:pPr algn="ctr"/>
            <a:r>
              <a:rPr lang="zh-CN" altLang="en-US" sz="3600" dirty="0" smtClean="0">
                <a:latin typeface="华文中宋" pitchFamily="2" charset="-122"/>
                <a:ea typeface="华文中宋" pitchFamily="2" charset="-122"/>
                <a:cs typeface="Arial" pitchFamily="34" charset="0"/>
              </a:rPr>
              <a:t>体现中国特色、中国风格、中国气派</a:t>
            </a:r>
            <a:r>
              <a:rPr lang="zh-CN" altLang="en-US" sz="3600" dirty="0" smtClean="0">
                <a:latin typeface="黑体" pitchFamily="49" charset="-122"/>
                <a:ea typeface="黑体" pitchFamily="49" charset="-122"/>
                <a:cs typeface="Arial" pitchFamily="34" charset="0"/>
              </a:rPr>
              <a:t>！</a:t>
            </a:r>
            <a:endParaRPr lang="zh-CN" altLang="en-US" sz="3600" dirty="0">
              <a:solidFill>
                <a:srgbClr val="C00000"/>
              </a:solidFill>
              <a:latin typeface="黑体" pitchFamily="49" charset="-122"/>
              <a:ea typeface="黑体" pitchFamily="49" charset="-122"/>
            </a:endParaRPr>
          </a:p>
        </p:txBody>
      </p:sp>
      <p:sp>
        <p:nvSpPr>
          <p:cNvPr id="6" name="日期占位符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smtClean="0">
                <a:ln>
                  <a:noFill/>
                </a:ln>
                <a:solidFill>
                  <a:srgbClr val="663300"/>
                </a:solidFill>
                <a:effectLst/>
                <a:uLnTx/>
                <a:uFillTx/>
                <a:latin typeface="Times New Roman" pitchFamily="18" charset="0"/>
                <a:ea typeface="宋体" pitchFamily="2" charset="-122"/>
                <a:cs typeface="+mn-cs"/>
              </a:rPr>
              <a:t>Copyright © </a:t>
            </a:r>
            <a:r>
              <a:rPr kumimoji="0" lang="en-US" altLang="zh-CN" sz="1600" b="0" i="0" u="none" strike="noStrike" kern="1200" cap="none" spc="0" normalizeH="0" baseline="0" noProof="0" dirty="0" err="1" smtClean="0">
                <a:ln>
                  <a:noFill/>
                </a:ln>
                <a:solidFill>
                  <a:srgbClr val="663300"/>
                </a:solidFill>
                <a:effectLst/>
                <a:uLnTx/>
                <a:uFillTx/>
                <a:latin typeface="Times New Roman" pitchFamily="18" charset="0"/>
                <a:ea typeface="宋体" pitchFamily="2" charset="-122"/>
                <a:cs typeface="+mn-cs"/>
              </a:rPr>
              <a:t>Guobing</a:t>
            </a:r>
            <a:r>
              <a:rPr kumimoji="0" lang="en-US" altLang="zh-CN" sz="1600" b="0" i="0" u="none" strike="noStrike" kern="1200" cap="none" spc="0" normalizeH="0" baseline="0" noProof="0" dirty="0" smtClean="0">
                <a:ln>
                  <a:noFill/>
                </a:ln>
                <a:solidFill>
                  <a:srgbClr val="663300"/>
                </a:solidFill>
                <a:effectLst/>
                <a:uLnTx/>
                <a:uFillTx/>
                <a:latin typeface="Times New Roman" pitchFamily="18" charset="0"/>
                <a:ea typeface="宋体" pitchFamily="2" charset="-122"/>
                <a:cs typeface="+mn-cs"/>
              </a:rPr>
              <a:t> </a:t>
            </a:r>
            <a:r>
              <a:rPr kumimoji="0" lang="en-US" altLang="zh-CN" sz="1600" b="0" i="0" u="none" strike="noStrike" kern="1200" cap="none" spc="0" normalizeH="0" baseline="0" noProof="0" dirty="0" err="1" smtClean="0">
                <a:ln>
                  <a:noFill/>
                </a:ln>
                <a:solidFill>
                  <a:srgbClr val="663300"/>
                </a:solidFill>
                <a:effectLst/>
                <a:uLnTx/>
                <a:uFillTx/>
                <a:latin typeface="Times New Roman" pitchFamily="18" charset="0"/>
                <a:ea typeface="宋体" pitchFamily="2" charset="-122"/>
                <a:cs typeface="+mn-cs"/>
              </a:rPr>
              <a:t>Shen</a:t>
            </a:r>
            <a:r>
              <a:rPr kumimoji="0" lang="en-US" altLang="zh-CN" sz="1600" b="0" i="0" u="none" strike="noStrike" kern="1200" cap="none" spc="0" normalizeH="0" baseline="0" noProof="0" dirty="0" smtClean="0">
                <a:ln>
                  <a:noFill/>
                </a:ln>
                <a:solidFill>
                  <a:srgbClr val="663300"/>
                </a:solidFill>
                <a:effectLst/>
                <a:uLnTx/>
                <a:uFillTx/>
                <a:latin typeface="Times New Roman" pitchFamily="18" charset="0"/>
                <a:ea typeface="宋体" pitchFamily="2" charset="-122"/>
                <a:cs typeface="+mn-cs"/>
              </a:rPr>
              <a:t>, </a:t>
            </a:r>
            <a:r>
              <a:rPr kumimoji="0" lang="en-US" altLang="zh-CN" sz="1600" b="0" i="0" u="none" strike="noStrike" kern="1200" cap="none" spc="0" normalizeH="0" baseline="0" noProof="0" dirty="0" err="1" smtClean="0">
                <a:ln>
                  <a:noFill/>
                </a:ln>
                <a:solidFill>
                  <a:srgbClr val="663300"/>
                </a:solidFill>
                <a:effectLst/>
                <a:uLnTx/>
                <a:uFillTx/>
                <a:latin typeface="Times New Roman" pitchFamily="18" charset="0"/>
                <a:ea typeface="宋体" pitchFamily="2" charset="-122"/>
                <a:cs typeface="+mn-cs"/>
              </a:rPr>
              <a:t>Fudan</a:t>
            </a:r>
            <a:r>
              <a:rPr kumimoji="0" lang="en-US" altLang="zh-CN" sz="1600" b="0" i="0" u="none" strike="noStrike" kern="1200" cap="none" spc="0" normalizeH="0" baseline="0" noProof="0" dirty="0" smtClean="0">
                <a:ln>
                  <a:noFill/>
                </a:ln>
                <a:solidFill>
                  <a:srgbClr val="663300"/>
                </a:solidFill>
                <a:effectLst/>
                <a:uLnTx/>
                <a:uFillTx/>
                <a:latin typeface="Times New Roman" pitchFamily="18" charset="0"/>
                <a:ea typeface="宋体" pitchFamily="2" charset="-122"/>
                <a:cs typeface="+mn-cs"/>
              </a:rPr>
              <a:t> University.</a:t>
            </a:r>
            <a:endParaRPr kumimoji="0" lang="en-US" altLang="zh-CN" sz="1600" b="0" i="0" u="none" strike="noStrike" kern="1200" cap="none" spc="0" normalizeH="0" baseline="0" noProof="0" dirty="0">
              <a:ln>
                <a:noFill/>
              </a:ln>
              <a:solidFill>
                <a:srgbClr val="663300"/>
              </a:solidFill>
              <a:effectLst/>
              <a:uLnTx/>
              <a:uFillTx/>
              <a:latin typeface="Times New Roman" pitchFamily="18" charset="0"/>
              <a:ea typeface="宋体" pitchFamily="2" charset="-122"/>
              <a:cs typeface="+mn-cs"/>
            </a:endParaRPr>
          </a:p>
        </p:txBody>
      </p:sp>
      <p:sp>
        <p:nvSpPr>
          <p:cNvPr id="5" name="灯片编号占位符 4"/>
          <p:cNvSpPr>
            <a:spLocks noGrp="1"/>
          </p:cNvSpPr>
          <p:nvPr>
            <p:ph type="sldNum" sz="quarter" idx="4294967295"/>
          </p:nvPr>
        </p:nvSpPr>
        <p:spPr>
          <a:xfrm>
            <a:off x="7786678" y="6572272"/>
            <a:ext cx="1357322" cy="285728"/>
          </a:xfrm>
          <a:prstGeom prst="rect">
            <a:avLst/>
          </a:prstGeo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smtClean="0">
                <a:ln>
                  <a:noFill/>
                </a:ln>
                <a:solidFill>
                  <a:srgbClr val="663300"/>
                </a:solidFill>
                <a:effectLst/>
                <a:uLnTx/>
                <a:uFillTx/>
                <a:latin typeface="Times New Roman" pitchFamily="18" charset="0"/>
                <a:ea typeface="宋体" pitchFamily="2" charset="-122"/>
                <a:cs typeface="+mn-cs"/>
              </a:rPr>
              <a:t>Slide </a:t>
            </a:r>
            <a:fld id="{C5EAB239-D0DD-4F12-B569-5AB33ABF8AA4}" type="slidenum">
              <a:rPr kumimoji="0" lang="en-US" altLang="zh-CN" sz="1600" b="0" i="0" u="none" strike="noStrike" kern="1200" cap="none" spc="0" normalizeH="0" baseline="0" noProof="0" dirty="0" smtClean="0">
                <a:ln>
                  <a:noFill/>
                </a:ln>
                <a:solidFill>
                  <a:srgbClr val="663300"/>
                </a:solidFill>
                <a:effectLst/>
                <a:uLnTx/>
                <a:uFillTx/>
                <a:latin typeface="Times New Roman" pitchFamily="18"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zh-CN" sz="1600" b="0" i="0" u="none" strike="noStrike" kern="1200" cap="none" spc="0" normalizeH="0" baseline="0" noProof="0" dirty="0">
              <a:ln>
                <a:noFill/>
              </a:ln>
              <a:solidFill>
                <a:srgbClr val="663300"/>
              </a:solidFill>
              <a:effectLst/>
              <a:uLnTx/>
              <a:uFillTx/>
              <a:latin typeface="Times New Roman" pitchFamily="18" charset="0"/>
              <a:ea typeface="宋体" pitchFamily="2" charset="-122"/>
              <a:cs typeface="+mn-cs"/>
            </a:endParaRPr>
          </a:p>
        </p:txBody>
      </p:sp>
      <p:sp>
        <p:nvSpPr>
          <p:cNvPr id="8" name="Rectangle 2"/>
          <p:cNvSpPr txBox="1">
            <a:spLocks noChangeArrowheads="1"/>
          </p:cNvSpPr>
          <p:nvPr/>
        </p:nvSpPr>
        <p:spPr bwMode="auto">
          <a:xfrm>
            <a:off x="428596" y="1428736"/>
            <a:ext cx="7215206" cy="1714512"/>
          </a:xfrm>
          <a:prstGeom prst="rect">
            <a:avLst/>
          </a:prstGeom>
          <a:noFill/>
          <a:ln w="9525">
            <a:noFill/>
            <a:miter lim="800000"/>
          </a:ln>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1" i="0" u="none" strike="noStrike" kern="0" cap="none" spc="0" normalizeH="0" baseline="0" noProof="0" dirty="0" smtClean="0">
                <a:ln>
                  <a:noFill/>
                </a:ln>
                <a:solidFill>
                  <a:srgbClr val="0033CC"/>
                </a:solidFill>
                <a:effectLst/>
                <a:uLnTx/>
                <a:uFillTx/>
                <a:latin typeface="Arial" pitchFamily="34" charset="0"/>
                <a:ea typeface="宋体" pitchFamily="2" charset="-122"/>
                <a:cs typeface="Arial" pitchFamily="34" charset="0"/>
              </a:rPr>
              <a:t>Thank</a:t>
            </a:r>
            <a:r>
              <a:rPr kumimoji="0" lang="zh-CN" altLang="en-US" sz="3200" b="1" i="0" u="none" strike="noStrike" kern="0" cap="none" spc="0" normalizeH="0" baseline="0" noProof="0" dirty="0" smtClean="0">
                <a:ln>
                  <a:noFill/>
                </a:ln>
                <a:solidFill>
                  <a:srgbClr val="0033CC"/>
                </a:solidFill>
                <a:effectLst/>
                <a:uLnTx/>
                <a:uFillTx/>
                <a:latin typeface="Arial" pitchFamily="34" charset="0"/>
                <a:ea typeface="宋体" pitchFamily="2" charset="-122"/>
                <a:cs typeface="Arial" pitchFamily="34" charset="0"/>
              </a:rPr>
              <a:t> </a:t>
            </a:r>
            <a:r>
              <a:rPr kumimoji="0" lang="en-US" altLang="zh-CN" sz="3200" b="1" i="0" u="none" strike="noStrike" kern="0" cap="none" spc="0" normalizeH="0" baseline="0" noProof="0" dirty="0" smtClean="0">
                <a:ln>
                  <a:noFill/>
                </a:ln>
                <a:solidFill>
                  <a:srgbClr val="0033CC"/>
                </a:solidFill>
                <a:effectLst/>
                <a:uLnTx/>
                <a:uFillTx/>
                <a:latin typeface="Arial" pitchFamily="34" charset="0"/>
                <a:ea typeface="宋体" pitchFamily="2" charset="-122"/>
                <a:cs typeface="Arial" pitchFamily="34" charset="0"/>
              </a:rPr>
              <a:t>you</a:t>
            </a:r>
            <a:r>
              <a:rPr kumimoji="0" lang="zh-CN" altLang="en-US" sz="3200" b="1" i="0" u="none" strike="noStrike" kern="0" cap="none" spc="0" normalizeH="0" baseline="0" noProof="0" dirty="0" smtClean="0">
                <a:ln>
                  <a:noFill/>
                </a:ln>
                <a:solidFill>
                  <a:srgbClr val="0033CC"/>
                </a:solidFill>
                <a:effectLst/>
                <a:uLnTx/>
                <a:uFillTx/>
                <a:latin typeface="Arial" pitchFamily="34" charset="0"/>
                <a:ea typeface="宋体" pitchFamily="2" charset="-122"/>
                <a:cs typeface="Arial" pitchFamily="34" charset="0"/>
              </a:rPr>
              <a:t> </a:t>
            </a:r>
            <a:r>
              <a:rPr kumimoji="0" lang="en-US" altLang="zh-CN" sz="3200" b="1" i="0" u="none" strike="noStrike" kern="0" cap="none" spc="0" normalizeH="0" baseline="0" noProof="0" dirty="0" smtClean="0">
                <a:ln>
                  <a:noFill/>
                </a:ln>
                <a:solidFill>
                  <a:srgbClr val="0033CC"/>
                </a:solidFill>
                <a:effectLst/>
                <a:uLnTx/>
                <a:uFillTx/>
                <a:latin typeface="Arial" pitchFamily="34" charset="0"/>
                <a:ea typeface="宋体" pitchFamily="2" charset="-122"/>
                <a:cs typeface="Arial" pitchFamily="34" charset="0"/>
              </a:rPr>
              <a:t>for</a:t>
            </a:r>
            <a:r>
              <a:rPr kumimoji="0" lang="zh-CN" altLang="en-US" sz="3200" b="1" i="0" u="none" strike="noStrike" kern="0" cap="none" spc="0" normalizeH="0" baseline="0" noProof="0" dirty="0" smtClean="0">
                <a:ln>
                  <a:noFill/>
                </a:ln>
                <a:solidFill>
                  <a:srgbClr val="0033CC"/>
                </a:solidFill>
                <a:effectLst/>
                <a:uLnTx/>
                <a:uFillTx/>
                <a:latin typeface="Arial" pitchFamily="34" charset="0"/>
                <a:ea typeface="宋体" pitchFamily="2" charset="-122"/>
                <a:cs typeface="Arial" pitchFamily="34" charset="0"/>
              </a:rPr>
              <a:t>  </a:t>
            </a:r>
            <a:r>
              <a:rPr kumimoji="0" lang="en-US" altLang="zh-CN" sz="3200" b="1" i="0" u="none" strike="noStrike" kern="0" cap="none" spc="0" normalizeH="0" baseline="0" noProof="0" dirty="0" smtClean="0">
                <a:ln>
                  <a:noFill/>
                </a:ln>
                <a:solidFill>
                  <a:srgbClr val="0033CC"/>
                </a:solidFill>
                <a:effectLst/>
                <a:uLnTx/>
                <a:uFillTx/>
                <a:latin typeface="Arial" pitchFamily="34" charset="0"/>
                <a:ea typeface="宋体" pitchFamily="2" charset="-122"/>
                <a:cs typeface="Arial" pitchFamily="34" charset="0"/>
              </a:rPr>
              <a:t>your</a:t>
            </a:r>
            <a:r>
              <a:rPr kumimoji="0" lang="zh-CN" altLang="en-US" sz="3200" b="1" i="0" u="none" strike="noStrike" kern="0" cap="none" spc="0" normalizeH="0" baseline="0" noProof="0" dirty="0" smtClean="0">
                <a:ln>
                  <a:noFill/>
                </a:ln>
                <a:solidFill>
                  <a:srgbClr val="0033CC"/>
                </a:solidFill>
                <a:effectLst/>
                <a:uLnTx/>
                <a:uFillTx/>
                <a:latin typeface="Arial" pitchFamily="34" charset="0"/>
                <a:ea typeface="宋体" pitchFamily="2" charset="-122"/>
                <a:cs typeface="Arial" pitchFamily="34" charset="0"/>
              </a:rPr>
              <a:t> </a:t>
            </a:r>
            <a:r>
              <a:rPr kumimoji="0" lang="en-US" altLang="zh-CN" sz="3200" b="1" i="0" u="none" strike="noStrike" kern="0" cap="none" spc="0" normalizeH="0" baseline="0" noProof="0" dirty="0" smtClean="0">
                <a:ln>
                  <a:noFill/>
                </a:ln>
                <a:solidFill>
                  <a:srgbClr val="0033CC"/>
                </a:solidFill>
                <a:effectLst/>
                <a:uLnTx/>
                <a:uFillTx/>
                <a:latin typeface="Arial" pitchFamily="34" charset="0"/>
                <a:ea typeface="宋体" pitchFamily="2" charset="-122"/>
                <a:cs typeface="Arial" pitchFamily="34" charset="0"/>
              </a:rPr>
              <a:t>comments!</a:t>
            </a:r>
          </a:p>
        </p:txBody>
      </p:sp>
      <p:grpSp>
        <p:nvGrpSpPr>
          <p:cNvPr id="2" name="Group 4"/>
          <p:cNvGrpSpPr/>
          <p:nvPr/>
        </p:nvGrpSpPr>
        <p:grpSpPr bwMode="auto">
          <a:xfrm flipH="1">
            <a:off x="2714612" y="3143248"/>
            <a:ext cx="3313112" cy="3371850"/>
            <a:chOff x="1955" y="1224"/>
            <a:chExt cx="1911" cy="1911"/>
          </a:xfrm>
        </p:grpSpPr>
        <p:sp>
          <p:nvSpPr>
            <p:cNvPr id="10" name="Oval 5"/>
            <p:cNvSpPr>
              <a:spLocks noChangeArrowheads="1"/>
            </p:cNvSpPr>
            <p:nvPr/>
          </p:nvSpPr>
          <p:spPr bwMode="gray">
            <a:xfrm>
              <a:off x="1955" y="1224"/>
              <a:ext cx="1911" cy="1911"/>
            </a:xfrm>
            <a:prstGeom prst="ellipse">
              <a:avLst/>
            </a:prstGeom>
            <a:noFill/>
            <a:ln w="12700" algn="ctr">
              <a:solidFill>
                <a:srgbClr val="A6B0DA">
                  <a:alpha val="50195"/>
                </a:srgbClr>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800" b="0" i="0" u="none" strike="noStrike" kern="1200" cap="none" spc="0" normalizeH="0" baseline="-25000" noProof="0">
                <a:ln>
                  <a:noFill/>
                </a:ln>
                <a:solidFill>
                  <a:srgbClr val="000000"/>
                </a:solidFill>
                <a:effectLst/>
                <a:uLnTx/>
                <a:uFillTx/>
                <a:latin typeface="Times New Roman" pitchFamily="18" charset="0"/>
                <a:ea typeface="宋体" pitchFamily="2" charset="-122"/>
                <a:cs typeface="+mn-cs"/>
              </a:endParaRPr>
            </a:p>
          </p:txBody>
        </p:sp>
        <p:sp>
          <p:nvSpPr>
            <p:cNvPr id="11" name="Oval 6"/>
            <p:cNvSpPr>
              <a:spLocks noChangeArrowheads="1"/>
            </p:cNvSpPr>
            <p:nvPr/>
          </p:nvSpPr>
          <p:spPr bwMode="gray">
            <a:xfrm>
              <a:off x="2080" y="1355"/>
              <a:ext cx="1660" cy="1660"/>
            </a:xfrm>
            <a:prstGeom prst="ellipse">
              <a:avLst/>
            </a:prstGeom>
            <a:noFill/>
            <a:ln w="28575" algn="ctr">
              <a:solidFill>
                <a:srgbClr val="A6B0DA">
                  <a:alpha val="50195"/>
                </a:srgbClr>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800" b="0" i="0" u="none" strike="noStrike" kern="1200" cap="none" spc="0" normalizeH="0" baseline="-25000" noProof="0">
                <a:ln>
                  <a:noFill/>
                </a:ln>
                <a:solidFill>
                  <a:srgbClr val="000000"/>
                </a:solidFill>
                <a:effectLst/>
                <a:uLnTx/>
                <a:uFillTx/>
                <a:latin typeface="Times New Roman" pitchFamily="18" charset="0"/>
                <a:ea typeface="宋体" pitchFamily="2" charset="-122"/>
                <a:cs typeface="+mn-cs"/>
              </a:endParaRPr>
            </a:p>
          </p:txBody>
        </p:sp>
        <p:sp>
          <p:nvSpPr>
            <p:cNvPr id="12" name="Oval 7"/>
            <p:cNvSpPr>
              <a:spLocks noChangeArrowheads="1"/>
            </p:cNvSpPr>
            <p:nvPr/>
          </p:nvSpPr>
          <p:spPr bwMode="gray">
            <a:xfrm>
              <a:off x="2218" y="1499"/>
              <a:ext cx="1396" cy="1396"/>
            </a:xfrm>
            <a:prstGeom prst="ellipse">
              <a:avLst/>
            </a:prstGeom>
            <a:noFill/>
            <a:ln w="38100" algn="ctr">
              <a:solidFill>
                <a:srgbClr val="A6B0DA">
                  <a:alpha val="50195"/>
                </a:srgbClr>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800" b="0" i="0" u="none" strike="noStrike" kern="1200" cap="none" spc="0" normalizeH="0" baseline="-25000" noProof="0">
                <a:ln>
                  <a:noFill/>
                </a:ln>
                <a:solidFill>
                  <a:srgbClr val="000000"/>
                </a:solidFill>
                <a:effectLst/>
                <a:uLnTx/>
                <a:uFillTx/>
                <a:latin typeface="Times New Roman" pitchFamily="18" charset="0"/>
                <a:ea typeface="宋体" pitchFamily="2" charset="-122"/>
                <a:cs typeface="+mn-cs"/>
              </a:endParaRPr>
            </a:p>
          </p:txBody>
        </p:sp>
        <p:sp>
          <p:nvSpPr>
            <p:cNvPr id="13" name="Oval 8"/>
            <p:cNvSpPr>
              <a:spLocks noChangeArrowheads="1"/>
            </p:cNvSpPr>
            <p:nvPr/>
          </p:nvSpPr>
          <p:spPr bwMode="gray">
            <a:xfrm>
              <a:off x="2338" y="1643"/>
              <a:ext cx="1132" cy="1132"/>
            </a:xfrm>
            <a:prstGeom prst="ellipse">
              <a:avLst/>
            </a:prstGeom>
            <a:noFill/>
            <a:ln w="57150" algn="ctr">
              <a:solidFill>
                <a:srgbClr val="A6B0DA">
                  <a:alpha val="50195"/>
                </a:srgbClr>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800" b="0" i="0" u="none" strike="noStrike" kern="1200" cap="none" spc="0" normalizeH="0" baseline="-25000" noProof="0">
                <a:ln>
                  <a:noFill/>
                </a:ln>
                <a:solidFill>
                  <a:srgbClr val="000000"/>
                </a:solidFill>
                <a:effectLst/>
                <a:uLnTx/>
                <a:uFillTx/>
                <a:latin typeface="Times New Roman" pitchFamily="18" charset="0"/>
                <a:ea typeface="宋体" pitchFamily="2" charset="-122"/>
                <a:cs typeface="+mn-cs"/>
              </a:endParaRPr>
            </a:p>
          </p:txBody>
        </p:sp>
        <p:sp>
          <p:nvSpPr>
            <p:cNvPr id="14" name="Oval 9"/>
            <p:cNvSpPr>
              <a:spLocks noChangeArrowheads="1"/>
            </p:cNvSpPr>
            <p:nvPr/>
          </p:nvSpPr>
          <p:spPr bwMode="gray">
            <a:xfrm>
              <a:off x="2476" y="1781"/>
              <a:ext cx="868" cy="868"/>
            </a:xfrm>
            <a:prstGeom prst="ellipse">
              <a:avLst/>
            </a:prstGeom>
            <a:noFill/>
            <a:ln w="57150" algn="ctr">
              <a:solidFill>
                <a:srgbClr val="A6B0DA">
                  <a:alpha val="50195"/>
                </a:srgbClr>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800" b="0" i="0" u="none" strike="noStrike" kern="1200" cap="none" spc="0" normalizeH="0" baseline="-25000" noProof="0">
                <a:ln>
                  <a:noFill/>
                </a:ln>
                <a:solidFill>
                  <a:srgbClr val="000000"/>
                </a:solidFill>
                <a:effectLst/>
                <a:uLnTx/>
                <a:uFillTx/>
                <a:latin typeface="Times New Roman" pitchFamily="18" charset="0"/>
                <a:ea typeface="宋体" pitchFamily="2" charset="-122"/>
                <a:cs typeface="+mn-cs"/>
              </a:endParaRPr>
            </a:p>
          </p:txBody>
        </p:sp>
        <p:sp>
          <p:nvSpPr>
            <p:cNvPr id="15" name="Oval 10"/>
            <p:cNvSpPr>
              <a:spLocks noChangeArrowheads="1"/>
            </p:cNvSpPr>
            <p:nvPr/>
          </p:nvSpPr>
          <p:spPr bwMode="gray">
            <a:xfrm>
              <a:off x="2602" y="1901"/>
              <a:ext cx="616" cy="616"/>
            </a:xfrm>
            <a:prstGeom prst="ellipse">
              <a:avLst/>
            </a:prstGeom>
            <a:noFill/>
            <a:ln w="76200" algn="ctr">
              <a:solidFill>
                <a:srgbClr val="A6B0DA">
                  <a:alpha val="50195"/>
                </a:srgbClr>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800" b="0" i="0" u="none" strike="noStrike" kern="1200" cap="none" spc="0" normalizeH="0" baseline="-25000" noProof="0">
                <a:ln>
                  <a:noFill/>
                </a:ln>
                <a:solidFill>
                  <a:srgbClr val="000000"/>
                </a:solidFill>
                <a:effectLst/>
                <a:uLnTx/>
                <a:uFillTx/>
                <a:latin typeface="Times New Roman" pitchFamily="18" charset="0"/>
                <a:ea typeface="宋体" pitchFamily="2" charset="-122"/>
                <a:cs typeface="+mn-cs"/>
              </a:endParaRPr>
            </a:p>
          </p:txBody>
        </p:sp>
        <p:sp>
          <p:nvSpPr>
            <p:cNvPr id="16" name="Oval 11"/>
            <p:cNvSpPr>
              <a:spLocks noChangeArrowheads="1"/>
            </p:cNvSpPr>
            <p:nvPr/>
          </p:nvSpPr>
          <p:spPr bwMode="gray">
            <a:xfrm>
              <a:off x="2716" y="2021"/>
              <a:ext cx="388" cy="388"/>
            </a:xfrm>
            <a:prstGeom prst="ellipse">
              <a:avLst/>
            </a:prstGeom>
            <a:noFill/>
            <a:ln w="9525" algn="ctr">
              <a:solidFill>
                <a:srgbClr val="A6B0DA">
                  <a:alpha val="50195"/>
                </a:srgbClr>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800" b="0" i="0" u="none" strike="noStrike" kern="1200" cap="none" spc="0" normalizeH="0" baseline="-25000" noProof="0">
                <a:ln>
                  <a:noFill/>
                </a:ln>
                <a:solidFill>
                  <a:srgbClr val="000000"/>
                </a:solidFill>
                <a:effectLst/>
                <a:uLnTx/>
                <a:uFillTx/>
                <a:latin typeface="Times New Roman" pitchFamily="18" charset="0"/>
                <a:ea typeface="宋体" pitchFamily="2" charset="-122"/>
                <a:cs typeface="+mn-cs"/>
              </a:endParaRPr>
            </a:p>
          </p:txBody>
        </p:sp>
      </p:grpSp>
      <p:pic>
        <p:nvPicPr>
          <p:cNvPr id="17" name="Picture 12" descr="worldmap_ani8"/>
          <p:cNvPicPr>
            <a:picLocks noChangeAspect="1" noChangeArrowheads="1" noCrop="1"/>
          </p:cNvPicPr>
          <p:nvPr/>
        </p:nvPicPr>
        <p:blipFill>
          <a:blip r:embed="rId2" cstate="print"/>
          <a:srcRect/>
          <a:stretch>
            <a:fillRect/>
          </a:stretch>
        </p:blipFill>
        <p:spPr bwMode="gray">
          <a:xfrm>
            <a:off x="3571868" y="4071942"/>
            <a:ext cx="1584325" cy="1612900"/>
          </a:xfrm>
          <a:prstGeom prst="rect">
            <a:avLst/>
          </a:prstGeom>
          <a:noFill/>
          <a:ln w="9525">
            <a:noFill/>
            <a:miter lim="800000"/>
            <a:headEnd/>
            <a:tailEnd/>
          </a:ln>
        </p:spPr>
      </p:pic>
    </p:spTree>
    <p:extLst>
      <p:ext uri="{BB962C8B-B14F-4D97-AF65-F5344CB8AC3E}">
        <p14:creationId xmlns:p14="http://schemas.microsoft.com/office/powerpoint/2010/main" xmlns="" val="337377275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0"/>
            <a:ext cx="8043890" cy="785818"/>
          </a:xfrm>
        </p:spPr>
        <p:txBody>
          <a:bodyPr>
            <a:normAutofit/>
          </a:bodyPr>
          <a:lstStyle/>
          <a:p>
            <a:r>
              <a:rPr lang="zh-CN" altLang="en-US" sz="2800" dirty="0" smtClean="0">
                <a:latin typeface="微软雅黑" pitchFamily="34" charset="-122"/>
                <a:ea typeface="微软雅黑" pitchFamily="34" charset="-122"/>
              </a:rPr>
              <a:t>一、汇率服务于不同目标、需要不同的测算方式</a:t>
            </a:r>
            <a:r>
              <a:rPr lang="en-US" altLang="zh-CN" sz="2800" dirty="0" smtClean="0">
                <a:latin typeface="微软雅黑" pitchFamily="34" charset="-122"/>
                <a:ea typeface="微软雅黑" pitchFamily="34" charset="-122"/>
              </a:rPr>
              <a:t>-1</a:t>
            </a:r>
            <a:endParaRPr lang="zh-CN" altLang="en-US" sz="2800" dirty="0">
              <a:latin typeface="微软雅黑" pitchFamily="34" charset="-122"/>
              <a:ea typeface="微软雅黑" pitchFamily="34" charset="-122"/>
            </a:endParaRPr>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a:t>
            </a:fld>
            <a:endParaRPr lang="zh-CN" altLang="en-US" dirty="0"/>
          </a:p>
        </p:txBody>
      </p:sp>
      <p:sp>
        <p:nvSpPr>
          <p:cNvPr id="5" name="内容占位符 4"/>
          <p:cNvSpPr>
            <a:spLocks noGrp="1"/>
          </p:cNvSpPr>
          <p:nvPr>
            <p:ph sz="quarter" idx="1"/>
          </p:nvPr>
        </p:nvSpPr>
        <p:spPr/>
        <p:txBody>
          <a:bodyPr>
            <a:normAutofit/>
          </a:bodyPr>
          <a:lstStyle/>
          <a:p>
            <a:r>
              <a:rPr lang="zh-CN" altLang="en-US" sz="2800" dirty="0" smtClean="0"/>
              <a:t>第一，汇率自身不是一个目标，而是一个实现目标的变量工具，因而需要根据不同目标、选择不同的测算方式来测度汇率。</a:t>
            </a:r>
          </a:p>
          <a:p>
            <a:r>
              <a:rPr lang="zh-CN" altLang="en-US" sz="2800" dirty="0" smtClean="0"/>
              <a:t>第二，原先多是研究国家宏观层面的汇率变化及其影响，但是</a:t>
            </a:r>
            <a:r>
              <a:rPr lang="zh-CN" altLang="zh-CN" sz="2800" dirty="0" smtClean="0"/>
              <a:t>使用加总的贸易数据容易导致产品贸易加总对汇率变化反应的扭曲和偏差。</a:t>
            </a:r>
            <a:endParaRPr lang="en-US" altLang="zh-CN" sz="2800" dirty="0" smtClean="0"/>
          </a:p>
          <a:p>
            <a:r>
              <a:rPr lang="zh-CN" altLang="en-US" sz="2800" dirty="0" smtClean="0"/>
              <a:t>第三，</a:t>
            </a:r>
            <a:r>
              <a:rPr lang="zh-CN" altLang="zh-CN" sz="2800" dirty="0" smtClean="0"/>
              <a:t>随着微观贸易数据越来越丰富，大量学者转向研究汇率变化对贸易的异质性影响。有关汇率变化对企业贸易、产品贸易、贸易方式及产品贸易技术结构等异质性影响研究</a:t>
            </a:r>
            <a:r>
              <a:rPr lang="zh-CN" altLang="en-US" sz="2800" dirty="0" smtClean="0"/>
              <a:t>大量出现。</a:t>
            </a:r>
            <a:endParaRPr lang="zh-CN" alt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a:t>
            </a:fld>
            <a:endParaRPr lang="zh-CN" altLang="en-US" dirty="0"/>
          </a:p>
        </p:txBody>
      </p:sp>
      <p:sp>
        <p:nvSpPr>
          <p:cNvPr id="5" name="内容占位符 4"/>
          <p:cNvSpPr>
            <a:spLocks noGrp="1"/>
          </p:cNvSpPr>
          <p:nvPr>
            <p:ph sz="quarter" idx="1"/>
          </p:nvPr>
        </p:nvSpPr>
        <p:spPr/>
        <p:txBody>
          <a:bodyPr>
            <a:normAutofit lnSpcReduction="10000"/>
          </a:bodyPr>
          <a:lstStyle/>
          <a:p>
            <a:r>
              <a:rPr lang="zh-CN" altLang="zh-CN" dirty="0" smtClean="0"/>
              <a:t>第一，基于企业异质性，探究汇率变化对企业贸易的影响。</a:t>
            </a:r>
            <a:r>
              <a:rPr lang="zh-CN" altLang="en-US" dirty="0" smtClean="0"/>
              <a:t>例如，</a:t>
            </a:r>
            <a:r>
              <a:rPr lang="zh-CN" altLang="zh-CN" dirty="0" smtClean="0"/>
              <a:t>张会清和唐海燕（</a:t>
            </a:r>
            <a:r>
              <a:rPr lang="en-US" altLang="zh-CN" dirty="0" smtClean="0"/>
              <a:t>2012</a:t>
            </a:r>
            <a:r>
              <a:rPr lang="zh-CN" altLang="zh-CN" dirty="0" smtClean="0"/>
              <a:t>）</a:t>
            </a:r>
            <a:r>
              <a:rPr lang="zh-CN" altLang="en-US" dirty="0" smtClean="0"/>
              <a:t>、</a:t>
            </a:r>
            <a:r>
              <a:rPr lang="en-US" altLang="zh-CN" dirty="0" smtClean="0"/>
              <a:t>Cheung</a:t>
            </a:r>
            <a:r>
              <a:rPr lang="zh-CN" altLang="zh-CN" dirty="0" smtClean="0"/>
              <a:t>和</a:t>
            </a:r>
            <a:r>
              <a:rPr lang="en-US" altLang="zh-CN" dirty="0" err="1" smtClean="0"/>
              <a:t>Sengupta</a:t>
            </a:r>
            <a:r>
              <a:rPr lang="en-US" altLang="zh-CN" dirty="0" smtClean="0"/>
              <a:t> (2013)</a:t>
            </a:r>
            <a:r>
              <a:rPr lang="zh-CN" altLang="en-US" dirty="0" smtClean="0"/>
              <a:t>、</a:t>
            </a:r>
            <a:r>
              <a:rPr lang="en-US" altLang="zh-CN" dirty="0" smtClean="0"/>
              <a:t>Li </a:t>
            </a:r>
            <a:r>
              <a:rPr lang="en-US" altLang="zh-CN" i="1" dirty="0" smtClean="0"/>
              <a:t>et al</a:t>
            </a:r>
            <a:r>
              <a:rPr lang="en-US" altLang="zh-CN" dirty="0" smtClean="0"/>
              <a:t>. (2015)</a:t>
            </a:r>
            <a:r>
              <a:rPr lang="zh-CN" altLang="en-US" dirty="0" smtClean="0"/>
              <a:t>。</a:t>
            </a:r>
            <a:endParaRPr lang="zh-CN" altLang="zh-CN" dirty="0" smtClean="0"/>
          </a:p>
          <a:p>
            <a:r>
              <a:rPr lang="zh-CN" altLang="zh-CN" dirty="0" smtClean="0"/>
              <a:t>第二，基于产品异质性，探究汇率变化对产品贸易的影响。</a:t>
            </a:r>
            <a:r>
              <a:rPr lang="en-US" altLang="zh-CN" dirty="0" smtClean="0"/>
              <a:t>Chen</a:t>
            </a:r>
            <a:r>
              <a:rPr lang="zh-CN" altLang="zh-CN" dirty="0" smtClean="0"/>
              <a:t>和</a:t>
            </a:r>
            <a:r>
              <a:rPr lang="en-US" altLang="zh-CN" dirty="0" smtClean="0"/>
              <a:t>Juvenal</a:t>
            </a:r>
            <a:r>
              <a:rPr lang="zh-CN" altLang="zh-CN" dirty="0" smtClean="0"/>
              <a:t>（</a:t>
            </a:r>
            <a:r>
              <a:rPr lang="en-US" altLang="zh-CN" dirty="0" smtClean="0"/>
              <a:t>2016</a:t>
            </a:r>
            <a:r>
              <a:rPr lang="zh-CN" altLang="zh-CN" dirty="0" smtClean="0"/>
              <a:t>）</a:t>
            </a:r>
            <a:r>
              <a:rPr lang="zh-CN" altLang="en-US" dirty="0" smtClean="0"/>
              <a:t>、</a:t>
            </a:r>
            <a:r>
              <a:rPr lang="zh-CN" altLang="zh-CN" dirty="0" smtClean="0"/>
              <a:t>王雅琦等（</a:t>
            </a:r>
            <a:r>
              <a:rPr lang="en-US" altLang="zh-CN" dirty="0" smtClean="0"/>
              <a:t>2015</a:t>
            </a:r>
            <a:r>
              <a:rPr lang="zh-CN" altLang="zh-CN" dirty="0" smtClean="0"/>
              <a:t>）</a:t>
            </a:r>
            <a:r>
              <a:rPr lang="zh-CN" altLang="en-US" dirty="0" smtClean="0"/>
              <a:t>、</a:t>
            </a:r>
            <a:r>
              <a:rPr lang="en-US" altLang="zh-CN" dirty="0" err="1" smtClean="0"/>
              <a:t>Xu</a:t>
            </a:r>
            <a:r>
              <a:rPr lang="en-US" altLang="zh-CN" dirty="0" smtClean="0"/>
              <a:t> </a:t>
            </a:r>
            <a:r>
              <a:rPr lang="en-US" altLang="zh-CN" i="1" dirty="0" smtClean="0"/>
              <a:t>et al</a:t>
            </a:r>
            <a:r>
              <a:rPr lang="en-US" altLang="zh-CN" dirty="0" smtClean="0"/>
              <a:t>. (2016)</a:t>
            </a:r>
            <a:r>
              <a:rPr lang="zh-CN" altLang="en-US" dirty="0" smtClean="0"/>
              <a:t>、</a:t>
            </a:r>
            <a:r>
              <a:rPr lang="zh-CN" altLang="zh-CN" dirty="0" smtClean="0"/>
              <a:t>沈国兵（</a:t>
            </a:r>
            <a:r>
              <a:rPr lang="en-US" altLang="zh-CN" dirty="0" smtClean="0"/>
              <a:t>2015</a:t>
            </a:r>
            <a:r>
              <a:rPr lang="zh-CN" altLang="zh-CN" dirty="0" smtClean="0"/>
              <a:t>）</a:t>
            </a:r>
            <a:r>
              <a:rPr lang="zh-CN" altLang="en-US" dirty="0" smtClean="0"/>
              <a:t>、</a:t>
            </a:r>
            <a:r>
              <a:rPr lang="zh-CN" altLang="zh-CN" dirty="0" smtClean="0"/>
              <a:t>余淼杰和王雅琦（</a:t>
            </a:r>
            <a:r>
              <a:rPr lang="en-US" altLang="zh-CN" dirty="0" smtClean="0"/>
              <a:t>2015</a:t>
            </a:r>
            <a:r>
              <a:rPr lang="zh-CN" altLang="zh-CN" dirty="0" smtClean="0"/>
              <a:t>）。</a:t>
            </a:r>
          </a:p>
          <a:p>
            <a:r>
              <a:rPr lang="zh-CN" altLang="zh-CN" dirty="0" smtClean="0"/>
              <a:t>第三，基于贸易方式差异，探究汇率变化对一般贸易和加工贸易的影响。</a:t>
            </a:r>
            <a:r>
              <a:rPr lang="en-US" altLang="zh-CN" dirty="0" smtClean="0"/>
              <a:t>Marquez</a:t>
            </a:r>
            <a:r>
              <a:rPr lang="zh-CN" altLang="zh-CN" dirty="0" smtClean="0"/>
              <a:t>和</a:t>
            </a:r>
            <a:r>
              <a:rPr lang="en-US" altLang="zh-CN" dirty="0" smtClean="0"/>
              <a:t>Schindler (2007)</a:t>
            </a:r>
            <a:r>
              <a:rPr lang="zh-CN" altLang="en-US" dirty="0" smtClean="0"/>
              <a:t>、</a:t>
            </a:r>
            <a:r>
              <a:rPr lang="en-US" altLang="zh-CN" dirty="0" smtClean="0"/>
              <a:t>Ahmed</a:t>
            </a:r>
            <a:r>
              <a:rPr lang="zh-CN" altLang="zh-CN" dirty="0" smtClean="0"/>
              <a:t>（</a:t>
            </a:r>
            <a:r>
              <a:rPr lang="en-US" altLang="zh-CN" dirty="0" smtClean="0"/>
              <a:t>2009</a:t>
            </a:r>
            <a:r>
              <a:rPr lang="zh-CN" altLang="zh-CN" dirty="0" smtClean="0"/>
              <a:t>）</a:t>
            </a:r>
            <a:r>
              <a:rPr lang="zh-CN" altLang="en-US" dirty="0" smtClean="0"/>
              <a:t>、</a:t>
            </a:r>
            <a:r>
              <a:rPr lang="en-US" altLang="zh-CN" dirty="0" err="1" smtClean="0"/>
              <a:t>Thorbecke</a:t>
            </a:r>
            <a:r>
              <a:rPr lang="zh-CN" altLang="en-US" dirty="0" smtClean="0"/>
              <a:t> </a:t>
            </a:r>
            <a:r>
              <a:rPr lang="zh-CN" altLang="zh-CN" dirty="0" smtClean="0"/>
              <a:t>和</a:t>
            </a:r>
            <a:r>
              <a:rPr lang="en-US" altLang="zh-CN" dirty="0" smtClean="0"/>
              <a:t>Smith (2010)</a:t>
            </a:r>
            <a:r>
              <a:rPr lang="zh-CN" altLang="en-US" dirty="0" smtClean="0"/>
              <a:t>、</a:t>
            </a:r>
            <a:r>
              <a:rPr lang="en-US" altLang="zh-CN" dirty="0" smtClean="0"/>
              <a:t>Xing (2016)</a:t>
            </a:r>
            <a:r>
              <a:rPr lang="zh-CN" altLang="en-US" dirty="0" smtClean="0"/>
              <a:t>。</a:t>
            </a:r>
            <a:endParaRPr lang="zh-CN" altLang="zh-CN" dirty="0" smtClean="0"/>
          </a:p>
          <a:p>
            <a:r>
              <a:rPr lang="zh-CN" altLang="zh-CN" dirty="0" smtClean="0"/>
              <a:t>第四，基于产品技术结构差异，探究汇率变化对中美产品贸易技术结构的影响。曾铮和张亚斌（</a:t>
            </a:r>
            <a:r>
              <a:rPr lang="en-US" altLang="zh-CN" dirty="0" smtClean="0"/>
              <a:t>2007</a:t>
            </a:r>
            <a:r>
              <a:rPr lang="zh-CN" altLang="zh-CN" dirty="0" smtClean="0"/>
              <a:t>）</a:t>
            </a:r>
            <a:r>
              <a:rPr lang="zh-CN" altLang="en-US" dirty="0" smtClean="0"/>
              <a:t>、</a:t>
            </a:r>
            <a:r>
              <a:rPr lang="en-US" altLang="zh-CN" dirty="0" err="1" smtClean="0"/>
              <a:t>Lall</a:t>
            </a:r>
            <a:r>
              <a:rPr lang="zh-CN" altLang="zh-CN" dirty="0" smtClean="0"/>
              <a:t>（</a:t>
            </a:r>
            <a:r>
              <a:rPr lang="en-US" altLang="zh-CN" dirty="0" smtClean="0"/>
              <a:t>2000</a:t>
            </a:r>
            <a:r>
              <a:rPr lang="zh-CN" altLang="zh-CN" dirty="0" smtClean="0"/>
              <a:t>）、</a:t>
            </a:r>
            <a:r>
              <a:rPr lang="en-US" altLang="zh-CN" dirty="0" smtClean="0"/>
              <a:t>Xing</a:t>
            </a:r>
            <a:r>
              <a:rPr lang="zh-CN" altLang="zh-CN" dirty="0" smtClean="0"/>
              <a:t>（</a:t>
            </a:r>
            <a:r>
              <a:rPr lang="en-US" altLang="zh-CN" dirty="0" smtClean="0"/>
              <a:t>2012</a:t>
            </a:r>
            <a:r>
              <a:rPr lang="zh-CN" altLang="zh-CN" dirty="0" smtClean="0"/>
              <a:t>）</a:t>
            </a:r>
            <a:r>
              <a:rPr lang="zh-CN" altLang="en-US" dirty="0" smtClean="0"/>
              <a:t>、</a:t>
            </a:r>
            <a:r>
              <a:rPr lang="zh-CN" altLang="zh-CN" dirty="0" smtClean="0"/>
              <a:t>刑予青和</a:t>
            </a:r>
            <a:r>
              <a:rPr lang="en-US" altLang="zh-CN" dirty="0" err="1" smtClean="0"/>
              <a:t>Detert</a:t>
            </a:r>
            <a:r>
              <a:rPr lang="en-US" altLang="zh-CN" dirty="0" smtClean="0"/>
              <a:t> (2011)</a:t>
            </a:r>
            <a:r>
              <a:rPr lang="zh-CN" altLang="zh-CN" dirty="0" smtClean="0"/>
              <a:t>、张杰等（</a:t>
            </a:r>
            <a:r>
              <a:rPr lang="en-US" altLang="zh-CN" dirty="0" smtClean="0"/>
              <a:t>2013</a:t>
            </a:r>
            <a:r>
              <a:rPr lang="zh-CN" altLang="zh-CN" dirty="0" smtClean="0"/>
              <a:t>）、</a:t>
            </a:r>
            <a:r>
              <a:rPr lang="en-US" altLang="zh-CN" dirty="0" smtClean="0"/>
              <a:t>Dai </a:t>
            </a:r>
            <a:r>
              <a:rPr lang="en-US" altLang="zh-CN" i="1" dirty="0" smtClean="0"/>
              <a:t>et al</a:t>
            </a:r>
            <a:r>
              <a:rPr lang="en-US" altLang="zh-CN" dirty="0" smtClean="0"/>
              <a:t>. (2016)</a:t>
            </a:r>
            <a:r>
              <a:rPr lang="zh-CN" altLang="en-US" dirty="0" smtClean="0"/>
              <a:t>。</a:t>
            </a:r>
            <a:endParaRPr lang="zh-CN" altLang="zh-CN" dirty="0" smtClean="0"/>
          </a:p>
          <a:p>
            <a:pPr>
              <a:buNone/>
            </a:pPr>
            <a:endParaRPr lang="zh-CN" altLang="en-US" dirty="0"/>
          </a:p>
        </p:txBody>
      </p:sp>
      <p:sp>
        <p:nvSpPr>
          <p:cNvPr id="7" name="标题 1"/>
          <p:cNvSpPr>
            <a:spLocks noGrp="1"/>
          </p:cNvSpPr>
          <p:nvPr>
            <p:ph type="title"/>
          </p:nvPr>
        </p:nvSpPr>
        <p:spPr>
          <a:xfrm>
            <a:off x="571472" y="0"/>
            <a:ext cx="8043890" cy="785818"/>
          </a:xfrm>
        </p:spPr>
        <p:txBody>
          <a:bodyPr>
            <a:normAutofit/>
          </a:bodyPr>
          <a:lstStyle/>
          <a:p>
            <a:r>
              <a:rPr lang="zh-CN" altLang="en-US" sz="2800" dirty="0" smtClean="0">
                <a:latin typeface="微软雅黑" pitchFamily="34" charset="-122"/>
                <a:ea typeface="微软雅黑" pitchFamily="34" charset="-122"/>
              </a:rPr>
              <a:t>一、汇率服务于不同目标、需要不同的测算方式</a:t>
            </a:r>
            <a:r>
              <a:rPr lang="en-US" altLang="zh-CN" sz="2800" dirty="0" smtClean="0">
                <a:latin typeface="微软雅黑" pitchFamily="34" charset="-122"/>
                <a:ea typeface="微软雅黑" pitchFamily="34" charset="-122"/>
              </a:rPr>
              <a:t>-2</a:t>
            </a:r>
            <a:endParaRPr lang="zh-CN" altLang="en-US" sz="2800" dirty="0">
              <a:latin typeface="微软雅黑" pitchFamily="34" charset="-122"/>
              <a:ea typeface="微软雅黑"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一、</a:t>
            </a:r>
            <a:r>
              <a:rPr lang="zh-CN" altLang="en-US" dirty="0" smtClean="0">
                <a:latin typeface="+mn-ea"/>
              </a:rPr>
              <a:t>对</a:t>
            </a:r>
            <a:r>
              <a:rPr lang="zh-CN" altLang="zh-CN" dirty="0" smtClean="0">
                <a:latin typeface="+mn-ea"/>
              </a:rPr>
              <a:t>企业</a:t>
            </a:r>
            <a:r>
              <a:rPr lang="zh-CN" altLang="en-US" dirty="0" smtClean="0">
                <a:latin typeface="+mn-ea"/>
              </a:rPr>
              <a:t>层面人民币</a:t>
            </a:r>
            <a:r>
              <a:rPr lang="zh-CN" altLang="zh-CN" dirty="0" smtClean="0">
                <a:latin typeface="+mn-ea"/>
              </a:rPr>
              <a:t>有效汇率</a:t>
            </a:r>
            <a:r>
              <a:rPr lang="zh-CN" altLang="en-US" dirty="0" smtClean="0">
                <a:latin typeface="+mn-ea"/>
              </a:rPr>
              <a:t>的评议</a:t>
            </a:r>
            <a:r>
              <a:rPr lang="en-US" altLang="zh-CN" dirty="0" smtClean="0">
                <a:latin typeface="+mn-ea"/>
              </a:rPr>
              <a:t>-1</a:t>
            </a:r>
            <a:endParaRPr lang="zh-CN" altLang="en-US" dirty="0"/>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a:t>
            </a:fld>
            <a:endParaRPr lang="zh-CN" altLang="en-US" dirty="0"/>
          </a:p>
        </p:txBody>
      </p:sp>
      <p:sp>
        <p:nvSpPr>
          <p:cNvPr id="5" name="内容占位符 4"/>
          <p:cNvSpPr>
            <a:spLocks noGrp="1"/>
          </p:cNvSpPr>
          <p:nvPr>
            <p:ph sz="quarter" idx="1"/>
          </p:nvPr>
        </p:nvSpPr>
        <p:spPr>
          <a:xfrm>
            <a:off x="0" y="928670"/>
            <a:ext cx="9144000" cy="5214974"/>
          </a:xfrm>
        </p:spPr>
        <p:txBody>
          <a:bodyPr>
            <a:normAutofit/>
          </a:bodyPr>
          <a:lstStyle/>
          <a:p>
            <a:r>
              <a:rPr lang="zh-CN" altLang="en-US" sz="2800" dirty="0" smtClean="0">
                <a:solidFill>
                  <a:srgbClr val="FF0000"/>
                </a:solidFill>
                <a:latin typeface="华文中宋" pitchFamily="2" charset="-122"/>
                <a:ea typeface="华文中宋" pitchFamily="2" charset="-122"/>
              </a:rPr>
              <a:t>“企业层面有效汇率指数编制说明”</a:t>
            </a:r>
            <a:endParaRPr lang="en-US" altLang="zh-CN" sz="2800" dirty="0" smtClean="0">
              <a:solidFill>
                <a:srgbClr val="FF0000"/>
              </a:solidFill>
              <a:latin typeface="华文中宋" pitchFamily="2" charset="-122"/>
              <a:ea typeface="华文中宋" pitchFamily="2" charset="-122"/>
            </a:endParaRPr>
          </a:p>
          <a:p>
            <a:r>
              <a:rPr lang="zh-CN" altLang="en-US" dirty="0" smtClean="0"/>
              <a:t>企业有效汇率基于一个简单的事实：不同企业由于出口目的地和进口来源地的差异，即使在同一时间也可能面临完全不同的汇率冲击。</a:t>
            </a:r>
          </a:p>
          <a:p>
            <a:r>
              <a:rPr lang="en-US" altLang="zh-CN" dirty="0" smtClean="0"/>
              <a:t>IMF </a:t>
            </a:r>
            <a:r>
              <a:rPr lang="zh-CN" altLang="en-US" dirty="0" smtClean="0"/>
              <a:t>或者</a:t>
            </a:r>
            <a:r>
              <a:rPr lang="en-US" altLang="zh-CN" dirty="0" smtClean="0"/>
              <a:t>BIS </a:t>
            </a:r>
            <a:r>
              <a:rPr lang="zh-CN" altLang="en-US" dirty="0" smtClean="0"/>
              <a:t>等机构所颁布的宏观有效汇率指数虽然能够描述一个国家总体的汇率变动情况，却无法考察汇率冲击在不同企业间的差异性。而对于个体企业来说，真正对其产生影响的是其出口市场和进口市场的汇率变动，即企业有效汇率。</a:t>
            </a:r>
            <a:endParaRPr lang="en-US" altLang="zh-CN" dirty="0" smtClean="0"/>
          </a:p>
          <a:p>
            <a:r>
              <a:rPr lang="zh-CN" altLang="en-US" dirty="0" smtClean="0"/>
              <a:t>企业有效汇率可以被广泛应用与考察汇率冲击对个体企业的影响，包括出口、进口、就业变化、薪酬变动、研发投入、组织结构等等。同时，企业有效汇率可以反映出不同类型的企业所面临的汇率冲击存在怎样的差异。</a:t>
            </a:r>
          </a:p>
          <a:p>
            <a:endParaRPr lang="zh-CN" altLang="en-US" dirty="0" smtClean="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71414"/>
            <a:ext cx="7772400" cy="785818"/>
          </a:xfrm>
        </p:spPr>
        <p:txBody>
          <a:bodyPr>
            <a:normAutofit fontScale="90000"/>
          </a:bodyPr>
          <a:lstStyle/>
          <a:p>
            <a:r>
              <a:rPr lang="zh-CN" altLang="en-US" dirty="0" smtClean="0"/>
              <a:t>一、</a:t>
            </a:r>
            <a:r>
              <a:rPr lang="zh-CN" altLang="en-US" dirty="0" smtClean="0">
                <a:latin typeface="+mn-ea"/>
              </a:rPr>
              <a:t>对</a:t>
            </a:r>
            <a:r>
              <a:rPr lang="zh-CN" altLang="zh-CN" dirty="0" smtClean="0">
                <a:latin typeface="+mn-ea"/>
              </a:rPr>
              <a:t>企业</a:t>
            </a:r>
            <a:r>
              <a:rPr lang="zh-CN" altLang="en-US" dirty="0" smtClean="0">
                <a:latin typeface="+mn-ea"/>
              </a:rPr>
              <a:t>层面人民币</a:t>
            </a:r>
            <a:r>
              <a:rPr lang="zh-CN" altLang="zh-CN" dirty="0" smtClean="0">
                <a:latin typeface="+mn-ea"/>
              </a:rPr>
              <a:t>有效汇率</a:t>
            </a:r>
            <a:r>
              <a:rPr lang="zh-CN" altLang="en-US" dirty="0" smtClean="0">
                <a:latin typeface="+mn-ea"/>
              </a:rPr>
              <a:t>的评议</a:t>
            </a:r>
            <a:r>
              <a:rPr lang="en-US" altLang="zh-CN" dirty="0" smtClean="0">
                <a:latin typeface="+mn-ea"/>
              </a:rPr>
              <a:t>-2</a:t>
            </a:r>
            <a:endParaRPr lang="zh-CN" altLang="en-US" dirty="0"/>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a:t>
            </a:fld>
            <a:endParaRPr lang="zh-CN" altLang="en-US" dirty="0"/>
          </a:p>
        </p:txBody>
      </p:sp>
      <p:sp>
        <p:nvSpPr>
          <p:cNvPr id="5" name="内容占位符 4"/>
          <p:cNvSpPr>
            <a:spLocks noGrp="1"/>
          </p:cNvSpPr>
          <p:nvPr>
            <p:ph sz="quarter" idx="1"/>
          </p:nvPr>
        </p:nvSpPr>
        <p:spPr>
          <a:xfrm>
            <a:off x="0" y="785794"/>
            <a:ext cx="9144000" cy="5357850"/>
          </a:xfrm>
        </p:spPr>
        <p:txBody>
          <a:bodyPr/>
          <a:lstStyle/>
          <a:p>
            <a:r>
              <a:rPr lang="zh-CN" altLang="en-US" dirty="0" smtClean="0"/>
              <a:t>企业有效汇率的计算方法：</a:t>
            </a:r>
            <a:endParaRPr lang="en-US" altLang="zh-CN" dirty="0" smtClean="0"/>
          </a:p>
          <a:p>
            <a:endParaRPr lang="zh-CN" altLang="en-US" dirty="0" smtClean="0"/>
          </a:p>
          <a:p>
            <a:endParaRPr lang="zh-CN" altLang="en-US" dirty="0"/>
          </a:p>
        </p:txBody>
      </p:sp>
      <p:pic>
        <p:nvPicPr>
          <p:cNvPr id="1027" name="Picture 3"/>
          <p:cNvPicPr>
            <a:picLocks noChangeAspect="1" noChangeArrowheads="1"/>
          </p:cNvPicPr>
          <p:nvPr/>
        </p:nvPicPr>
        <p:blipFill>
          <a:blip r:embed="rId2" cstate="print"/>
          <a:srcRect/>
          <a:stretch>
            <a:fillRect/>
          </a:stretch>
        </p:blipFill>
        <p:spPr bwMode="auto">
          <a:xfrm>
            <a:off x="142844" y="1285860"/>
            <a:ext cx="8786874" cy="5500702"/>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latin typeface="+mn-ea"/>
              </a:rPr>
              <a:t>一、对</a:t>
            </a:r>
            <a:r>
              <a:rPr lang="zh-CN" altLang="zh-CN" dirty="0" smtClean="0">
                <a:latin typeface="+mn-ea"/>
              </a:rPr>
              <a:t>企业</a:t>
            </a:r>
            <a:r>
              <a:rPr lang="zh-CN" altLang="en-US" dirty="0" smtClean="0">
                <a:latin typeface="+mn-ea"/>
              </a:rPr>
              <a:t>层面人民币</a:t>
            </a:r>
            <a:r>
              <a:rPr lang="zh-CN" altLang="zh-CN" dirty="0" smtClean="0">
                <a:latin typeface="+mn-ea"/>
              </a:rPr>
              <a:t>有效汇率</a:t>
            </a:r>
            <a:r>
              <a:rPr lang="zh-CN" altLang="en-US" dirty="0" smtClean="0">
                <a:latin typeface="+mn-ea"/>
              </a:rPr>
              <a:t>的评议</a:t>
            </a:r>
            <a:r>
              <a:rPr lang="en-US" altLang="zh-CN" dirty="0" smtClean="0">
                <a:latin typeface="+mn-ea"/>
              </a:rPr>
              <a:t>-3</a:t>
            </a:r>
            <a:endParaRPr lang="zh-CN" altLang="en-US" dirty="0"/>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a:t>
            </a:fld>
            <a:endParaRPr lang="zh-CN" altLang="en-US" dirty="0"/>
          </a:p>
        </p:txBody>
      </p:sp>
      <p:sp>
        <p:nvSpPr>
          <p:cNvPr id="5" name="内容占位符 4"/>
          <p:cNvSpPr>
            <a:spLocks noGrp="1"/>
          </p:cNvSpPr>
          <p:nvPr>
            <p:ph sz="quarter" idx="1"/>
          </p:nvPr>
        </p:nvSpPr>
        <p:spPr>
          <a:xfrm>
            <a:off x="0" y="857232"/>
            <a:ext cx="9144000" cy="6000768"/>
          </a:xfrm>
        </p:spPr>
        <p:txBody>
          <a:bodyPr>
            <a:normAutofit fontScale="85000" lnSpcReduction="20000"/>
          </a:bodyPr>
          <a:lstStyle/>
          <a:p>
            <a:r>
              <a:rPr lang="zh-CN" altLang="en-US" sz="3000" dirty="0" smtClean="0">
                <a:solidFill>
                  <a:srgbClr val="FF0000"/>
                </a:solidFill>
              </a:rPr>
              <a:t>学习评议：</a:t>
            </a:r>
            <a:endParaRPr lang="en-US" altLang="zh-CN" sz="3000" dirty="0" smtClean="0">
              <a:solidFill>
                <a:srgbClr val="FF0000"/>
              </a:solidFill>
            </a:endParaRPr>
          </a:p>
          <a:p>
            <a:pPr>
              <a:lnSpc>
                <a:spcPct val="120000"/>
              </a:lnSpc>
              <a:spcBef>
                <a:spcPts val="0"/>
              </a:spcBef>
            </a:pPr>
            <a:r>
              <a:rPr lang="zh-CN" altLang="en-US" dirty="0" smtClean="0"/>
              <a:t>企业层面，一个企业会出口不同的产品，已有研究表明，同质品和异质品对汇率变化的反应是有差异的。</a:t>
            </a:r>
            <a:r>
              <a:rPr lang="zh-CN" altLang="en-US" b="0" dirty="0" smtClean="0"/>
              <a:t>现实中，往往同一企业出口几种不同的产品，这样，</a:t>
            </a:r>
            <a:r>
              <a:rPr lang="zh-CN" altLang="en-US" dirty="0" smtClean="0"/>
              <a:t>假定同一企业出口的产品是无差异的，使用企业出口份额与相同的名义汇率进行加权，作为测算的企业有效汇率可能是有问题的。这里无视了同一企业出口不同差异产品对汇率变化反应的差异。</a:t>
            </a:r>
            <a:endParaRPr lang="en-US" altLang="zh-CN" dirty="0" smtClean="0"/>
          </a:p>
          <a:p>
            <a:pPr>
              <a:lnSpc>
                <a:spcPct val="120000"/>
              </a:lnSpc>
              <a:spcBef>
                <a:spcPts val="0"/>
              </a:spcBef>
            </a:pPr>
            <a:r>
              <a:rPr lang="zh-CN" altLang="en-US" dirty="0" smtClean="0"/>
              <a:t>实际上，第一，采用反推法，发现</a:t>
            </a:r>
            <a:r>
              <a:rPr lang="zh-CN" altLang="zh-CN" dirty="0" smtClean="0"/>
              <a:t>同一企业出口的不同产品面临同样的有效汇率</a:t>
            </a:r>
            <a:r>
              <a:rPr lang="zh-CN" altLang="en-US" dirty="0" smtClean="0"/>
              <a:t>可能</a:t>
            </a:r>
            <a:r>
              <a:rPr lang="zh-CN" altLang="zh-CN" dirty="0" smtClean="0"/>
              <a:t>是有问题的，</a:t>
            </a:r>
            <a:r>
              <a:rPr lang="zh-CN" altLang="en-US" dirty="0" smtClean="0"/>
              <a:t>它</a:t>
            </a:r>
            <a:r>
              <a:rPr lang="zh-CN" altLang="zh-CN" dirty="0" smtClean="0"/>
              <a:t>无法反映不同产品面临的汇率差异</a:t>
            </a:r>
            <a:r>
              <a:rPr lang="zh-CN" altLang="en-US" dirty="0" smtClean="0"/>
              <a:t>。</a:t>
            </a:r>
            <a:endParaRPr lang="en-US" altLang="zh-CN" dirty="0" smtClean="0"/>
          </a:p>
          <a:p>
            <a:pPr>
              <a:lnSpc>
                <a:spcPct val="120000"/>
              </a:lnSpc>
              <a:spcBef>
                <a:spcPts val="0"/>
              </a:spcBef>
            </a:pPr>
            <a:r>
              <a:rPr lang="zh-CN" altLang="en-US" dirty="0" smtClean="0"/>
              <a:t>第二，</a:t>
            </a:r>
            <a:r>
              <a:rPr lang="zh-CN" altLang="zh-CN" dirty="0" smtClean="0"/>
              <a:t>将</a:t>
            </a:r>
            <a:r>
              <a:rPr lang="zh-CN" altLang="en-US" dirty="0" smtClean="0"/>
              <a:t>同一企业出口（或进口）的不同</a:t>
            </a:r>
            <a:r>
              <a:rPr lang="zh-CN" altLang="zh-CN" dirty="0" smtClean="0"/>
              <a:t>产品假定为同质的，是无法反映</a:t>
            </a:r>
            <a:r>
              <a:rPr lang="zh-CN" altLang="en-US" dirty="0" smtClean="0"/>
              <a:t>诸如</a:t>
            </a:r>
            <a:r>
              <a:rPr lang="zh-CN" altLang="zh-CN" dirty="0" smtClean="0"/>
              <a:t>同质品和异质品贸易</a:t>
            </a:r>
            <a:r>
              <a:rPr lang="zh-CN" altLang="en-US" dirty="0" smtClean="0"/>
              <a:t>企业</a:t>
            </a:r>
            <a:r>
              <a:rPr lang="zh-CN" altLang="zh-CN" dirty="0" smtClean="0"/>
              <a:t>、加工贸易和一般贸易</a:t>
            </a:r>
            <a:r>
              <a:rPr lang="zh-CN" altLang="en-US" dirty="0" smtClean="0"/>
              <a:t>企业</a:t>
            </a:r>
            <a:r>
              <a:rPr lang="zh-CN" altLang="zh-CN" dirty="0" smtClean="0"/>
              <a:t>对汇率变化反应的差异</a:t>
            </a:r>
            <a:r>
              <a:rPr lang="zh-CN" altLang="en-US" dirty="0" smtClean="0"/>
              <a:t>。</a:t>
            </a:r>
            <a:endParaRPr lang="en-US" altLang="zh-CN" dirty="0" smtClean="0"/>
          </a:p>
          <a:p>
            <a:pPr>
              <a:lnSpc>
                <a:spcPct val="120000"/>
              </a:lnSpc>
              <a:spcBef>
                <a:spcPts val="0"/>
              </a:spcBef>
            </a:pPr>
            <a:r>
              <a:rPr lang="zh-CN" altLang="en-US" dirty="0" smtClean="0"/>
              <a:t>第三，算术加权和几何加权问题。从现有的</a:t>
            </a:r>
            <a:r>
              <a:rPr lang="en-US" altLang="zh-CN" dirty="0" smtClean="0"/>
              <a:t>JIE, JCE</a:t>
            </a:r>
            <a:r>
              <a:rPr lang="zh-CN" altLang="en-US" dirty="0" smtClean="0"/>
              <a:t>等来看，主流主要使用几何加权。</a:t>
            </a:r>
            <a:endParaRPr lang="en-US" altLang="zh-CN" dirty="0" smtClean="0"/>
          </a:p>
          <a:p>
            <a:pPr>
              <a:lnSpc>
                <a:spcPct val="120000"/>
              </a:lnSpc>
              <a:spcBef>
                <a:spcPts val="0"/>
              </a:spcBef>
            </a:pPr>
            <a:r>
              <a:rPr lang="zh-CN" altLang="en-US" dirty="0" smtClean="0"/>
              <a:t>第四，按照测算公式，企业有效汇率主要取决于</a:t>
            </a:r>
            <a:r>
              <a:rPr lang="en-US" altLang="zh-CN" dirty="0" err="1" smtClean="0"/>
              <a:t>W</a:t>
            </a:r>
            <a:r>
              <a:rPr lang="en-US" altLang="zh-CN" sz="1900" i="1" dirty="0" err="1" smtClean="0"/>
              <a:t>fkt</a:t>
            </a:r>
            <a:r>
              <a:rPr lang="zh-CN" altLang="en-US" sz="1900" dirty="0" smtClean="0"/>
              <a:t>，</a:t>
            </a:r>
            <a:r>
              <a:rPr lang="zh-CN" altLang="en-US" sz="2400" dirty="0" smtClean="0"/>
              <a:t>而非</a:t>
            </a:r>
            <a:r>
              <a:rPr lang="en-US" altLang="zh-CN" sz="2800" dirty="0" err="1" smtClean="0"/>
              <a:t>W</a:t>
            </a:r>
            <a:r>
              <a:rPr lang="en-US" altLang="zh-CN" sz="2400" i="1" dirty="0" err="1" smtClean="0"/>
              <a:t>kt</a:t>
            </a:r>
            <a:r>
              <a:rPr lang="zh-CN" altLang="en-US" b="0" i="1" dirty="0" smtClean="0"/>
              <a:t>。</a:t>
            </a:r>
            <a:r>
              <a:rPr lang="zh-CN" altLang="en-US" dirty="0" smtClean="0"/>
              <a:t>即便如此，总是感觉违反了有效汇率的原本界定：需要保持企业出口权重和企业汇率主体的一致性。</a:t>
            </a:r>
            <a:endParaRPr lang="zh-CN" altLang="en-US" i="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latin typeface="+mn-ea"/>
              </a:rPr>
              <a:t>二、对</a:t>
            </a:r>
            <a:r>
              <a:rPr lang="zh-CN" altLang="zh-CN" dirty="0" smtClean="0">
                <a:latin typeface="+mn-ea"/>
              </a:rPr>
              <a:t>行业层面</a:t>
            </a:r>
            <a:r>
              <a:rPr lang="zh-CN" altLang="en-US" dirty="0" smtClean="0">
                <a:latin typeface="+mn-ea"/>
              </a:rPr>
              <a:t>人民币</a:t>
            </a:r>
            <a:r>
              <a:rPr lang="zh-CN" altLang="zh-CN" dirty="0" smtClean="0">
                <a:latin typeface="+mn-ea"/>
              </a:rPr>
              <a:t>有效汇率</a:t>
            </a:r>
            <a:r>
              <a:rPr lang="zh-CN" altLang="en-US" dirty="0" smtClean="0">
                <a:latin typeface="+mn-ea"/>
              </a:rPr>
              <a:t>的评议</a:t>
            </a:r>
            <a:r>
              <a:rPr lang="en-US" altLang="zh-CN" dirty="0" smtClean="0">
                <a:latin typeface="+mn-ea"/>
              </a:rPr>
              <a:t>-1</a:t>
            </a:r>
            <a:endParaRPr lang="zh-CN" altLang="en-US" dirty="0"/>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7</a:t>
            </a:fld>
            <a:endParaRPr lang="zh-CN" altLang="en-US" dirty="0"/>
          </a:p>
        </p:txBody>
      </p:sp>
      <p:sp>
        <p:nvSpPr>
          <p:cNvPr id="5" name="内容占位符 4"/>
          <p:cNvSpPr>
            <a:spLocks noGrp="1"/>
          </p:cNvSpPr>
          <p:nvPr>
            <p:ph sz="quarter" idx="1"/>
          </p:nvPr>
        </p:nvSpPr>
        <p:spPr>
          <a:xfrm>
            <a:off x="0" y="928670"/>
            <a:ext cx="9144000" cy="5500726"/>
          </a:xfrm>
        </p:spPr>
        <p:txBody>
          <a:bodyPr>
            <a:normAutofit fontScale="92500" lnSpcReduction="10000"/>
          </a:bodyPr>
          <a:lstStyle/>
          <a:p>
            <a:r>
              <a:rPr lang="zh-CN" altLang="en-US" sz="3000" dirty="0" smtClean="0">
                <a:solidFill>
                  <a:srgbClr val="FF0000"/>
                </a:solidFill>
                <a:latin typeface="华文中宋" pitchFamily="2" charset="-122"/>
                <a:ea typeface="华文中宋" pitchFamily="2" charset="-122"/>
              </a:rPr>
              <a:t>“行业层面有效汇率编制及更新说明”</a:t>
            </a:r>
          </a:p>
          <a:p>
            <a:r>
              <a:rPr lang="zh-CN" altLang="en-US" dirty="0" smtClean="0"/>
              <a:t>实际有效汇率是度量宏观经济的国际竞争力的重要变量，但是传统指标仅在国家层面对这一变量进行测度，忽略了行业之间的差异。本数据库遵循纽约联储经济学家</a:t>
            </a:r>
            <a:r>
              <a:rPr lang="en-US" altLang="zh-CN" dirty="0" smtClean="0"/>
              <a:t>Goldberg</a:t>
            </a:r>
            <a:r>
              <a:rPr lang="zh-CN" altLang="en-US" dirty="0" smtClean="0"/>
              <a:t>（</a:t>
            </a:r>
            <a:r>
              <a:rPr lang="en-US" altLang="zh-CN" dirty="0" smtClean="0"/>
              <a:t>2004</a:t>
            </a:r>
            <a:r>
              <a:rPr lang="zh-CN" altLang="en-US" dirty="0" smtClean="0"/>
              <a:t>）、徐建炜和田丰（</a:t>
            </a:r>
            <a:r>
              <a:rPr lang="en-US" altLang="zh-CN" dirty="0" smtClean="0"/>
              <a:t>2013</a:t>
            </a:r>
            <a:r>
              <a:rPr lang="zh-CN" altLang="en-US" dirty="0" smtClean="0"/>
              <a:t>）的方法，对人民币实际有效汇率进行测度以及更新。</a:t>
            </a:r>
          </a:p>
          <a:p>
            <a:r>
              <a:rPr lang="zh-CN" altLang="en-US" dirty="0" smtClean="0"/>
              <a:t>关于价格指数。徐建炜和田丰（</a:t>
            </a:r>
            <a:r>
              <a:rPr lang="en-US" altLang="zh-CN" dirty="0" smtClean="0"/>
              <a:t>2013</a:t>
            </a:r>
            <a:r>
              <a:rPr lang="zh-CN" altLang="en-US" dirty="0" smtClean="0"/>
              <a:t>）曾经考虑行业层面的价格指数构建有效汇率，但是如此严格的构造方法有两个问题：</a:t>
            </a:r>
            <a:endParaRPr lang="en-US" altLang="zh-CN" dirty="0" smtClean="0"/>
          </a:p>
          <a:p>
            <a:r>
              <a:rPr lang="zh-CN" altLang="en-US" dirty="0" smtClean="0"/>
              <a:t>第一，中国的行业分类与国际标准分类并不统一，构建对应的价格比较指数需要对行业进行重新匹配，这会造成行业分类更加粗糙，不利于国际比较研究。</a:t>
            </a:r>
            <a:endParaRPr lang="en-US" altLang="zh-CN" dirty="0" smtClean="0"/>
          </a:p>
          <a:p>
            <a:r>
              <a:rPr lang="zh-CN" altLang="en-US" dirty="0" smtClean="0"/>
              <a:t>第二，由于行业间的价格差异相比较汇率差异比较小，所以对有效汇率的影响有限。</a:t>
            </a:r>
            <a:endParaRPr lang="en-US" altLang="zh-CN" dirty="0" smtClean="0"/>
          </a:p>
          <a:p>
            <a:r>
              <a:rPr lang="zh-CN" altLang="en-US" dirty="0" smtClean="0"/>
              <a:t>基于此，在本次数据库中仍然采用国家层面的消费物价指数作为替代性价格指数。</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latin typeface="+mn-ea"/>
              </a:rPr>
              <a:t>二、对</a:t>
            </a:r>
            <a:r>
              <a:rPr lang="zh-CN" altLang="zh-CN" dirty="0" smtClean="0">
                <a:latin typeface="+mn-ea"/>
              </a:rPr>
              <a:t>行业层面</a:t>
            </a:r>
            <a:r>
              <a:rPr lang="zh-CN" altLang="en-US" dirty="0" smtClean="0">
                <a:latin typeface="+mn-ea"/>
              </a:rPr>
              <a:t>人民币</a:t>
            </a:r>
            <a:r>
              <a:rPr lang="zh-CN" altLang="zh-CN" dirty="0" smtClean="0">
                <a:latin typeface="+mn-ea"/>
              </a:rPr>
              <a:t>有效汇率</a:t>
            </a:r>
            <a:r>
              <a:rPr lang="zh-CN" altLang="en-US" dirty="0" smtClean="0">
                <a:latin typeface="+mn-ea"/>
              </a:rPr>
              <a:t>的评议</a:t>
            </a:r>
            <a:r>
              <a:rPr lang="en-US" altLang="zh-CN" dirty="0" smtClean="0">
                <a:latin typeface="+mn-ea"/>
              </a:rPr>
              <a:t>-2</a:t>
            </a:r>
            <a:endParaRPr lang="zh-CN" altLang="en-US" dirty="0"/>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8</a:t>
            </a:fld>
            <a:endParaRPr lang="zh-CN" altLang="en-US" dirty="0"/>
          </a:p>
        </p:txBody>
      </p:sp>
      <p:sp>
        <p:nvSpPr>
          <p:cNvPr id="5" name="内容占位符 4"/>
          <p:cNvSpPr>
            <a:spLocks noGrp="1"/>
          </p:cNvSpPr>
          <p:nvPr>
            <p:ph sz="quarter" idx="1"/>
          </p:nvPr>
        </p:nvSpPr>
        <p:spPr>
          <a:xfrm>
            <a:off x="0" y="1000108"/>
            <a:ext cx="9144000" cy="5857892"/>
          </a:xfrm>
        </p:spPr>
        <p:txBody>
          <a:bodyPr/>
          <a:lstStyle/>
          <a:p>
            <a:r>
              <a:rPr lang="zh-CN" altLang="en-US" dirty="0" smtClean="0"/>
              <a:t>行业有效汇率的计算方法：</a:t>
            </a:r>
            <a:endParaRPr lang="en-US" altLang="zh-CN" dirty="0" smtClean="0"/>
          </a:p>
        </p:txBody>
      </p:sp>
      <p:pic>
        <p:nvPicPr>
          <p:cNvPr id="2050" name="Picture 2"/>
          <p:cNvPicPr>
            <a:picLocks noChangeAspect="1" noChangeArrowheads="1"/>
          </p:cNvPicPr>
          <p:nvPr/>
        </p:nvPicPr>
        <p:blipFill>
          <a:blip r:embed="rId2" cstate="print"/>
          <a:srcRect/>
          <a:stretch>
            <a:fillRect/>
          </a:stretch>
        </p:blipFill>
        <p:spPr bwMode="auto">
          <a:xfrm>
            <a:off x="142844" y="1428736"/>
            <a:ext cx="8858312" cy="5286412"/>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latin typeface="+mn-ea"/>
              </a:rPr>
              <a:t>二、对</a:t>
            </a:r>
            <a:r>
              <a:rPr lang="zh-CN" altLang="zh-CN" dirty="0" smtClean="0">
                <a:latin typeface="+mn-ea"/>
              </a:rPr>
              <a:t>行业层面</a:t>
            </a:r>
            <a:r>
              <a:rPr lang="zh-CN" altLang="en-US" dirty="0" smtClean="0">
                <a:latin typeface="+mn-ea"/>
              </a:rPr>
              <a:t>人民币</a:t>
            </a:r>
            <a:r>
              <a:rPr lang="zh-CN" altLang="zh-CN" dirty="0" smtClean="0">
                <a:latin typeface="+mn-ea"/>
              </a:rPr>
              <a:t>有效汇率</a:t>
            </a:r>
            <a:r>
              <a:rPr lang="zh-CN" altLang="en-US" dirty="0" smtClean="0">
                <a:latin typeface="+mn-ea"/>
              </a:rPr>
              <a:t>的评议</a:t>
            </a:r>
            <a:r>
              <a:rPr lang="en-US" altLang="zh-CN" dirty="0" smtClean="0">
                <a:latin typeface="+mn-ea"/>
              </a:rPr>
              <a:t>-3</a:t>
            </a:r>
            <a:endParaRPr lang="zh-CN" altLang="en-US" dirty="0"/>
          </a:p>
        </p:txBody>
      </p:sp>
      <p:sp>
        <p:nvSpPr>
          <p:cNvPr id="3" name="页脚占位符 2"/>
          <p:cNvSpPr>
            <a:spLocks noGrp="1"/>
          </p:cNvSpPr>
          <p:nvPr>
            <p:ph type="ftr" sz="quarter" idx="11"/>
          </p:nvPr>
        </p:nvSpPr>
        <p:spPr/>
        <p:txBody>
          <a:bodyPr/>
          <a:lstStyle/>
          <a:p>
            <a:r>
              <a:rPr lang="en-US" altLang="zh-CN" smtClean="0"/>
              <a:t>1</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9</a:t>
            </a:fld>
            <a:endParaRPr lang="zh-CN" altLang="en-US" dirty="0"/>
          </a:p>
        </p:txBody>
      </p:sp>
      <p:sp>
        <p:nvSpPr>
          <p:cNvPr id="5" name="内容占位符 4"/>
          <p:cNvSpPr>
            <a:spLocks noGrp="1"/>
          </p:cNvSpPr>
          <p:nvPr>
            <p:ph sz="quarter" idx="1"/>
          </p:nvPr>
        </p:nvSpPr>
        <p:spPr>
          <a:xfrm>
            <a:off x="0" y="928670"/>
            <a:ext cx="9144000" cy="5214974"/>
          </a:xfrm>
        </p:spPr>
        <p:txBody>
          <a:bodyPr>
            <a:normAutofit/>
          </a:bodyPr>
          <a:lstStyle/>
          <a:p>
            <a:r>
              <a:rPr lang="zh-CN" altLang="en-US" sz="2800" dirty="0" smtClean="0">
                <a:solidFill>
                  <a:srgbClr val="FF0000"/>
                </a:solidFill>
              </a:rPr>
              <a:t>学习评议：</a:t>
            </a:r>
            <a:endParaRPr lang="en-US" altLang="zh-CN" sz="2800" dirty="0" smtClean="0">
              <a:solidFill>
                <a:srgbClr val="FF0000"/>
              </a:solidFill>
            </a:endParaRPr>
          </a:p>
          <a:p>
            <a:r>
              <a:rPr lang="zh-CN" altLang="en-US" sz="2400" dirty="0" smtClean="0"/>
              <a:t>第一，行业层面，一国不同行业产品对汇率变化的反应是有差异的。假定不同行业出口、进口的产品面临同样的双边实际汇率指数去进行出口、进口或贸易加权可能是有问题的。这可能无视不同行业出口对汇率变化反应的差异。</a:t>
            </a:r>
            <a:endParaRPr lang="en-US" altLang="zh-CN" sz="2400" dirty="0" smtClean="0"/>
          </a:p>
          <a:p>
            <a:r>
              <a:rPr lang="zh-CN" altLang="en-US" sz="2400" dirty="0" smtClean="0"/>
              <a:t>第二，实际上，进料加工贸易行业出口、一般贸易行业出口对汇率变化反应的差异是明显的。前者由于两头在外，故对双边实际汇率不敏感，而后者却不同。</a:t>
            </a:r>
            <a:endParaRPr lang="en-US" altLang="zh-CN" sz="2400" dirty="0" smtClean="0"/>
          </a:p>
          <a:p>
            <a:r>
              <a:rPr lang="zh-CN" altLang="en-US" sz="2400" dirty="0" smtClean="0"/>
              <a:t>第三，算术加权和几何加权问题。从现有的</a:t>
            </a:r>
            <a:r>
              <a:rPr lang="en-US" altLang="zh-CN" sz="2400" dirty="0" smtClean="0"/>
              <a:t>JIE, JCE</a:t>
            </a:r>
            <a:r>
              <a:rPr lang="zh-CN" altLang="en-US" sz="2400" dirty="0" smtClean="0"/>
              <a:t>等来看，主流主要使用几何加权。</a:t>
            </a:r>
            <a:endParaRPr lang="en-US" altLang="zh-CN" sz="2400" dirty="0" smtClean="0"/>
          </a:p>
          <a:p>
            <a:r>
              <a:rPr lang="zh-CN" altLang="en-US" sz="2400" dirty="0" smtClean="0"/>
              <a:t>第四，总是感觉违反了有效汇率的原本界定：需要保持行业出口权重和行业汇率主体的一致性。</a:t>
            </a:r>
            <a:endParaRPr lang="en-US" altLang="zh-CN" sz="2400" dirty="0" smtClean="0"/>
          </a:p>
          <a:p>
            <a:endParaRPr lang="zh-CN" altLang="en-US" sz="2800"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3650</TotalTime>
  <Words>2269</Words>
  <Application>Microsoft Office PowerPoint</Application>
  <PresentationFormat>全屏显示(4:3)</PresentationFormat>
  <Paragraphs>116</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平衡</vt:lpstr>
      <vt:lpstr>对企业层面、行业层面人民币有效汇率、基于GVC的有效汇率；省级层面有效汇率测算方法的学习、评议</vt:lpstr>
      <vt:lpstr>一、汇率服务于不同目标、需要不同的测算方式-1</vt:lpstr>
      <vt:lpstr>一、汇率服务于不同目标、需要不同的测算方式-2</vt:lpstr>
      <vt:lpstr>一、对企业层面人民币有效汇率的评议-1</vt:lpstr>
      <vt:lpstr>一、对企业层面人民币有效汇率的评议-2</vt:lpstr>
      <vt:lpstr>一、对企业层面人民币有效汇率的评议-3</vt:lpstr>
      <vt:lpstr>二、对行业层面人民币有效汇率的评议-1</vt:lpstr>
      <vt:lpstr>二、对行业层面人民币有效汇率的评议-2</vt:lpstr>
      <vt:lpstr>二、对行业层面人民币有效汇率的评议-3</vt:lpstr>
      <vt:lpstr>三、对基于GVC的人民币有效汇率的评议-1</vt:lpstr>
      <vt:lpstr>三、对基于GVC的人民币有效汇率的评议-2</vt:lpstr>
      <vt:lpstr>四、对省级层面人民币有效汇率的评议-1</vt:lpstr>
      <vt:lpstr>四、对省级层面人民币有效汇率的评议-2</vt:lpstr>
      <vt:lpstr>相关参考文献：</vt:lpstr>
      <vt:lpstr>体现中国特色、中国风格、中国气派！</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zhangxin0601</dc:creator>
  <cp:lastModifiedBy>john shen</cp:lastModifiedBy>
  <cp:revision>314</cp:revision>
  <dcterms:created xsi:type="dcterms:W3CDTF">2013-10-23T01:45:32Z</dcterms:created>
  <dcterms:modified xsi:type="dcterms:W3CDTF">2017-01-13T08:57:02Z</dcterms:modified>
</cp:coreProperties>
</file>